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3.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4"/>
    <p:sldMasterId id="2147483936" r:id="rId5"/>
    <p:sldMasterId id="2147484010" r:id="rId6"/>
    <p:sldMasterId id="2147484085" r:id="rId7"/>
  </p:sldMasterIdLst>
  <p:notesMasterIdLst>
    <p:notesMasterId r:id="rId30"/>
  </p:notesMasterIdLst>
  <p:sldIdLst>
    <p:sldId id="1857" r:id="rId8"/>
    <p:sldId id="2076138508" r:id="rId9"/>
    <p:sldId id="2076138510" r:id="rId10"/>
    <p:sldId id="2076138511" r:id="rId11"/>
    <p:sldId id="2076138512" r:id="rId12"/>
    <p:sldId id="2076138513" r:id="rId13"/>
    <p:sldId id="2076138514" r:id="rId14"/>
    <p:sldId id="2076138515" r:id="rId15"/>
    <p:sldId id="2076138516" r:id="rId16"/>
    <p:sldId id="2076138517" r:id="rId17"/>
    <p:sldId id="2076138518" r:id="rId18"/>
    <p:sldId id="2076138519" r:id="rId19"/>
    <p:sldId id="1893" r:id="rId20"/>
    <p:sldId id="2076138520" r:id="rId21"/>
    <p:sldId id="2076138521" r:id="rId22"/>
    <p:sldId id="2076138522" r:id="rId23"/>
    <p:sldId id="2076138524" r:id="rId24"/>
    <p:sldId id="2076138509" r:id="rId25"/>
    <p:sldId id="1879" r:id="rId26"/>
    <p:sldId id="1895" r:id="rId27"/>
    <p:sldId id="2076138501" r:id="rId28"/>
    <p:sldId id="18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st Option" id="{B4C71CD0-A354-4D26-8028-3E30D6607D4B}">
          <p14:sldIdLst>
            <p14:sldId id="1857"/>
            <p14:sldId id="2076138508"/>
            <p14:sldId id="2076138510"/>
            <p14:sldId id="2076138511"/>
            <p14:sldId id="2076138512"/>
            <p14:sldId id="2076138513"/>
            <p14:sldId id="2076138514"/>
            <p14:sldId id="2076138515"/>
            <p14:sldId id="2076138516"/>
            <p14:sldId id="2076138517"/>
            <p14:sldId id="2076138518"/>
            <p14:sldId id="2076138519"/>
            <p14:sldId id="1893"/>
            <p14:sldId id="2076138520"/>
            <p14:sldId id="2076138521"/>
            <p14:sldId id="2076138522"/>
            <p14:sldId id="2076138524"/>
            <p14:sldId id="2076138509"/>
            <p14:sldId id="1879"/>
            <p14:sldId id="1895"/>
            <p14:sldId id="2076138501"/>
            <p14:sldId id="188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 Yack" initials="JY" lastIdx="5" clrIdx="0">
    <p:extLst>
      <p:ext uri="{19B8F6BF-5375-455C-9EA6-DF929625EA0E}">
        <p15:presenceInfo xmlns:p15="http://schemas.microsoft.com/office/powerpoint/2012/main" userId="Julie Yac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2774"/>
    <a:srgbClr val="EAEAEA"/>
    <a:srgbClr val="262626"/>
    <a:srgbClr val="FFFFFF"/>
    <a:srgbClr val="0086D0"/>
    <a:srgbClr val="F2F2F2"/>
    <a:srgbClr val="191919"/>
    <a:srgbClr val="CD98D9"/>
    <a:srgbClr val="D59DE1"/>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4988" autoAdjust="0"/>
  </p:normalViewPr>
  <p:slideViewPr>
    <p:cSldViewPr snapToGrid="0">
      <p:cViewPr varScale="1">
        <p:scale>
          <a:sx n="94" d="100"/>
          <a:sy n="94" d="100"/>
        </p:scale>
        <p:origin x="1194" y="9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3/27/2023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782391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24611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539012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78953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11:49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9539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12:22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38606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12:23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80158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Use Both Local Variables And Global Variables</a:t>
            </a:r>
            <a:br>
              <a:rPr lang="en-US" dirty="0"/>
            </a:br>
            <a:br>
              <a:rPr lang="en-US" dirty="0"/>
            </a:br>
            <a:r>
              <a:rPr lang="en-US" dirty="0"/>
              <a:t>Imagine a large canvas app with many screens that only uses global variables. When updating a variable’s value the developer must be aware of its impact across all screens. If the developer does not correctly determine how to use a variable there are unintended consequences (i.e. a software bug).</a:t>
            </a:r>
            <a:br>
              <a:rPr lang="en-US" dirty="0"/>
            </a:br>
            <a:br>
              <a:rPr lang="en-US" dirty="0"/>
            </a:br>
            <a:r>
              <a:rPr lang="en-US" dirty="0"/>
              <a:t>Local variables can only be used on one screen. Developers have an easier time assessing the impact to a single screen as opposed to many screens. Higher quality code can be written at a faster pace.</a:t>
            </a:r>
            <a:br>
              <a:rPr lang="en-US" dirty="0"/>
            </a:br>
            <a:br>
              <a:rPr lang="en-US" dirty="0"/>
            </a:br>
            <a:r>
              <a:rPr lang="en-US" dirty="0"/>
              <a:t>One-time variables are not persistently stored in memory. After the With function is executed the variable is cleared from memory and cannot be accessed outside of the function.</a:t>
            </a: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12648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98306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57800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6C8E-AC23-4D33-968A-F1D4A4F91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086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95953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review instruction manual 00 for details.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6C8E-AC23-4D33-968A-F1D4A4F91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942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878256-368D-4B68-97C3-0D0BD40CE838}" type="slidenum">
              <a:rPr lang="en-US" smtClean="0"/>
              <a:t>21</a:t>
            </a:fld>
            <a:endParaRPr lang="en-US"/>
          </a:p>
        </p:txBody>
      </p:sp>
    </p:spTree>
    <p:extLst>
      <p:ext uri="{BB962C8B-B14F-4D97-AF65-F5344CB8AC3E}">
        <p14:creationId xmlns:p14="http://schemas.microsoft.com/office/powerpoint/2010/main" val="3073634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7699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11:50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265321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11:51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344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11:54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59648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11:56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77819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12:08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573151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54870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514392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9.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27.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29.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206736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11654745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54" tIns="182854" rIns="182854" bIns="182854" rtlCol="0" anchor="b" anchorCtr="0">
            <a:noAutofit/>
          </a:bodyPr>
          <a:lstStyle/>
          <a:p>
            <a:pPr marR="0" lvl="0" indent="0" defTabSz="932563"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720229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65949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7"/>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3086656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337766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dirty="0"/>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502169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dirty="0"/>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4095969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dirty="0"/>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317448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dirty="0"/>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560062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12261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243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17890753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20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dirty="0"/>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2170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71838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98292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62959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384358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62864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dirty="0"/>
              <a:t>Click to edit Master title style</a:t>
            </a:r>
          </a:p>
        </p:txBody>
      </p:sp>
    </p:spTree>
    <p:extLst>
      <p:ext uri="{BB962C8B-B14F-4D97-AF65-F5344CB8AC3E}">
        <p14:creationId xmlns:p14="http://schemas.microsoft.com/office/powerpoint/2010/main" val="22736308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7869861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2749764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8246934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55242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150386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4122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789549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89044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795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468003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dirty="0"/>
              <a:t>Speaker name</a:t>
            </a:r>
          </a:p>
        </p:txBody>
      </p:sp>
    </p:spTree>
    <p:extLst>
      <p:ext uri="{BB962C8B-B14F-4D97-AF65-F5344CB8AC3E}">
        <p14:creationId xmlns:p14="http://schemas.microsoft.com/office/powerpoint/2010/main" val="989283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dirty="0"/>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163031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67690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4534288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394099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323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2542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071215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1629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dirty="0"/>
              <a:t>Click to edit </a:t>
            </a:r>
            <a:br>
              <a:rPr lang="en-US" dirty="0"/>
            </a:br>
            <a:r>
              <a:rPr lang="en-US" dirty="0"/>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dirty="0"/>
              <a:t>Click to edit Master text styles</a:t>
            </a:r>
          </a:p>
        </p:txBody>
      </p:sp>
    </p:spTree>
    <p:extLst>
      <p:ext uri="{BB962C8B-B14F-4D97-AF65-F5344CB8AC3E}">
        <p14:creationId xmlns:p14="http://schemas.microsoft.com/office/powerpoint/2010/main" val="179439068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dirty="0"/>
              <a:t>Click to edit </a:t>
            </a:r>
            <a:br>
              <a:rPr lang="en-US" dirty="0"/>
            </a:br>
            <a:r>
              <a:rPr lang="en-US" dirty="0"/>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dirty="0"/>
              <a:t>Click to edit Master text styles</a:t>
            </a:r>
          </a:p>
        </p:txBody>
      </p:sp>
    </p:spTree>
    <p:extLst>
      <p:ext uri="{BB962C8B-B14F-4D97-AF65-F5344CB8AC3E}">
        <p14:creationId xmlns:p14="http://schemas.microsoft.com/office/powerpoint/2010/main" val="337325857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606792" y="1476691"/>
            <a:ext cx="4515814" cy="2839669"/>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44332328-F766-46A3-AACB-BC71B5B971AB}"/>
              </a:ext>
              <a:ext uri="{C183D7F6-B498-43B3-948B-1728B52AA6E4}">
                <adec:decorative xmlns:adec="http://schemas.microsoft.com/office/drawing/2017/decorative" val="1"/>
              </a:ext>
            </a:extLst>
          </p:cNvPr>
          <p:cNvSpPr/>
          <p:nvPr userDrawn="1"/>
        </p:nvSpPr>
        <p:spPr bwMode="auto">
          <a:xfrm>
            <a:off x="6402908" y="1476691"/>
            <a:ext cx="4515814" cy="2839669"/>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85402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100"/>
                                  </p:stCondLst>
                                  <p:childTnLst>
                                    <p:animMotion origin="layout" path="M 4.16667E-6 -2.22222E-6 L 4.16667E-6 0.06227 " pathEditMode="relative" rAng="0" ptsTypes="AA">
                                      <p:cBhvr>
                                        <p:cTn id="9" dur="500" spd="-100000" fill="hold"/>
                                        <p:tgtEl>
                                          <p:spTgt spid="14"/>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100"/>
                                  </p:stCondLst>
                                  <p:childTnLst>
                                    <p:animMotion origin="layout" path="M 3.54167E-6 -2.22222E-6 L 3.54167E-6 0.06227 " pathEditMode="relative" rAng="0" ptsTypes="AA">
                                      <p:cBhvr>
                                        <p:cTn id="14" dur="500" spd="-100000" fill="hold"/>
                                        <p:tgtEl>
                                          <p:spTgt spid="13"/>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3" grpId="0" animBg="1"/>
      <p:bldP spid="13"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30651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040825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8245643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dirty="0"/>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31519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60563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dirty="0"/>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dirty="0"/>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54359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dirty="0"/>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0344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74252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37777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dirty="0"/>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70569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spTree>
    <p:extLst>
      <p:ext uri="{BB962C8B-B14F-4D97-AF65-F5344CB8AC3E}">
        <p14:creationId xmlns:p14="http://schemas.microsoft.com/office/powerpoint/2010/main" val="2448677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00469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38102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1150" y="315628"/>
            <a:ext cx="11582400" cy="403137"/>
          </a:xfrm>
        </p:spPr>
        <p:txBody>
          <a:bodyPr wrap="square" lIns="0" tIns="0" rIns="0" bIns="0" anchor="ctr">
            <a:noAutofit/>
          </a:bodyPr>
          <a:lstStyle>
            <a:lvl1pPr>
              <a:lnSpc>
                <a:spcPts val="3137"/>
              </a:lnSpc>
              <a:defRPr sz="3200" strike="noStrike">
                <a:solidFill>
                  <a:schemeClr val="tx1"/>
                </a:solidFill>
                <a:latin typeface="+mj-lt"/>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8095837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8054" y="598428"/>
            <a:ext cx="620850" cy="424248"/>
          </a:xfrm>
          <a:prstGeom prst="rect">
            <a:avLst/>
          </a:prstGeom>
        </p:spPr>
      </p:pic>
    </p:spTree>
    <p:extLst>
      <p:ext uri="{BB962C8B-B14F-4D97-AF65-F5344CB8AC3E}">
        <p14:creationId xmlns:p14="http://schemas.microsoft.com/office/powerpoint/2010/main" val="3069129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234012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dirty="0"/>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77829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spTree>
    <p:extLst>
      <p:ext uri="{BB962C8B-B14F-4D97-AF65-F5344CB8AC3E}">
        <p14:creationId xmlns:p14="http://schemas.microsoft.com/office/powerpoint/2010/main" val="3547138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4314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20292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598497" y="593302"/>
            <a:ext cx="628688" cy="477610"/>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952232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61652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dirty="0"/>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57060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spTree>
    <p:extLst>
      <p:ext uri="{BB962C8B-B14F-4D97-AF65-F5344CB8AC3E}">
        <p14:creationId xmlns:p14="http://schemas.microsoft.com/office/powerpoint/2010/main" val="3018841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23240390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7700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81805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525" y="479781"/>
            <a:ext cx="702706" cy="702706"/>
          </a:xfrm>
          <a:prstGeom prst="rect">
            <a:avLst/>
          </a:prstGeom>
        </p:spPr>
      </p:pic>
    </p:spTree>
    <p:extLst>
      <p:ext uri="{BB962C8B-B14F-4D97-AF65-F5344CB8AC3E}">
        <p14:creationId xmlns:p14="http://schemas.microsoft.com/office/powerpoint/2010/main" val="3535803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620619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dirty="0"/>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90843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spTree>
    <p:extLst>
      <p:ext uri="{BB962C8B-B14F-4D97-AF65-F5344CB8AC3E}">
        <p14:creationId xmlns:p14="http://schemas.microsoft.com/office/powerpoint/2010/main" val="1657693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5710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904391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1786" y="453929"/>
            <a:ext cx="676656" cy="676656"/>
          </a:xfrm>
          <a:prstGeom prst="rect">
            <a:avLst/>
          </a:prstGeom>
        </p:spPr>
      </p:pic>
    </p:spTree>
    <p:extLst>
      <p:ext uri="{BB962C8B-B14F-4D97-AF65-F5344CB8AC3E}">
        <p14:creationId xmlns:p14="http://schemas.microsoft.com/office/powerpoint/2010/main" val="2106026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25781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58906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dirty="0"/>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46560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spTree>
    <p:extLst>
      <p:ext uri="{BB962C8B-B14F-4D97-AF65-F5344CB8AC3E}">
        <p14:creationId xmlns:p14="http://schemas.microsoft.com/office/powerpoint/2010/main" val="975459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0628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206101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159316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830001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817652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0078D3"/>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3038857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189176"/>
            <a:ext cx="12192000" cy="56688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ctr" anchorCtr="0" forceAA="0" compatLnSpc="1">
            <a:prstTxWarp prst="textNoShape">
              <a:avLst/>
            </a:prstTxWarp>
            <a:noAutofit/>
          </a:bodyPr>
          <a:lstStyle/>
          <a:p>
            <a:pPr marL="0" marR="0" lvl="0" indent="0" algn="ctr" defTabSz="91399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3" cy="1609608"/>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85"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2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419"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16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2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5268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40155843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300" y="188149"/>
            <a:ext cx="9629469" cy="932731"/>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301" y="1216743"/>
            <a:ext cx="11172825" cy="17046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15037BA5-8E01-4CB5-8EE0-46C5A280E605}" type="datetime1">
              <a:rPr lang="en-GB" smtClean="0"/>
              <a:t>27/03/2023</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1" y="427704"/>
            <a:ext cx="1665340" cy="381989"/>
          </a:xfrm>
          <a:prstGeom prst="rect">
            <a:avLst/>
          </a:prstGeom>
        </p:spPr>
      </p:pic>
    </p:spTree>
    <p:extLst>
      <p:ext uri="{BB962C8B-B14F-4D97-AF65-F5344CB8AC3E}">
        <p14:creationId xmlns:p14="http://schemas.microsoft.com/office/powerpoint/2010/main" val="344615447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fld id="{D9E9544E-67D3-4F47-B19C-9CB0C4875B85}" type="datetime1">
              <a:rPr lang="en-GB" smtClean="0"/>
              <a:t>27/03/2023</a:t>
            </a:fld>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03023699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584200" y="1435498"/>
            <a:ext cx="11018520" cy="17045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77355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733342"/>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984679258"/>
      </p:ext>
    </p:extLst>
  </p:cSld>
  <p:clrMapOvr>
    <a:masterClrMapping/>
  </p:clrMapOvr>
  <p:transition spd="slow">
    <p:push/>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066854"/>
            <a:ext cx="4167887" cy="1466684"/>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9" y="965103"/>
            <a:ext cx="6856412" cy="5136868"/>
          </a:xfrm>
          <a:prstGeom prst="rect">
            <a:avLst/>
          </a:prstGeom>
        </p:spPr>
      </p:pic>
    </p:spTree>
    <p:extLst>
      <p:ext uri="{BB962C8B-B14F-4D97-AF65-F5344CB8AC3E}">
        <p14:creationId xmlns:p14="http://schemas.microsoft.com/office/powerpoint/2010/main" val="423276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17365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dirty="0"/>
              <a:t>Click to edit master text styles</a:t>
            </a:r>
          </a:p>
          <a:p>
            <a:pPr lvl="1"/>
            <a:r>
              <a:rPr lang="en-US" dirty="0"/>
              <a:t>Second level</a:t>
            </a:r>
          </a:p>
          <a:p>
            <a:pPr lvl="2"/>
            <a:r>
              <a:rPr lang="en-US" dirty="0"/>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lvl1pPr>
              <a:defRPr sz="4800"/>
            </a:lvl1pPr>
          </a:lstStyle>
          <a:p>
            <a:r>
              <a:rPr lang="en-US" dirty="0"/>
              <a:t>Click To Edit Master Title Style</a:t>
            </a:r>
          </a:p>
        </p:txBody>
      </p:sp>
    </p:spTree>
    <p:extLst>
      <p:ext uri="{BB962C8B-B14F-4D97-AF65-F5344CB8AC3E}">
        <p14:creationId xmlns:p14="http://schemas.microsoft.com/office/powerpoint/2010/main" val="337899333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73334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89078" y="1444752"/>
            <a:ext cx="11296417" cy="1861472"/>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3383944"/>
      </p:ext>
    </p:extLst>
  </p:cSld>
  <p:clrMapOvr>
    <a:masterClrMapping/>
  </p:clrMapOvr>
  <p:transition spd="slow">
    <p:push/>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97021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664874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EAEAEA"/>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600308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65350509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56607899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02789323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79328463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928015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9723324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2780959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F2C81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pic>
        <p:nvPicPr>
          <p:cNvPr id="10" name="Picture 9"/>
          <p:cNvPicPr>
            <a:picLocks noChangeAspect="1"/>
          </p:cNvPicPr>
          <p:nvPr userDrawn="1"/>
        </p:nvPicPr>
        <p:blipFill>
          <a:blip r:embed="rId2"/>
          <a:stretch>
            <a:fillRect/>
          </a:stretch>
        </p:blipFill>
        <p:spPr>
          <a:xfrm>
            <a:off x="9944432" y="6286522"/>
            <a:ext cx="1447619" cy="361905"/>
          </a:xfrm>
          <a:prstGeom prst="rect">
            <a:avLst/>
          </a:prstGeom>
        </p:spPr>
      </p:pic>
      <p:grpSp>
        <p:nvGrpSpPr>
          <p:cNvPr id="5" name="Group 4">
            <a:extLst>
              <a:ext uri="{FF2B5EF4-FFF2-40B4-BE49-F238E27FC236}">
                <a16:creationId xmlns:a16="http://schemas.microsoft.com/office/drawing/2014/main" id="{E7CBFB8E-04E2-4F40-8D6C-10E29423A240}"/>
              </a:ext>
            </a:extLst>
          </p:cNvPr>
          <p:cNvGrpSpPr/>
          <p:nvPr userDrawn="1"/>
        </p:nvGrpSpPr>
        <p:grpSpPr>
          <a:xfrm>
            <a:off x="9869509" y="6209896"/>
            <a:ext cx="523741" cy="540913"/>
            <a:chOff x="8998039" y="3601791"/>
            <a:chExt cx="523741" cy="540913"/>
          </a:xfrm>
        </p:grpSpPr>
        <p:sp>
          <p:nvSpPr>
            <p:cNvPr id="4" name="Rectangle 3">
              <a:extLst>
                <a:ext uri="{FF2B5EF4-FFF2-40B4-BE49-F238E27FC236}">
                  <a16:creationId xmlns:a16="http://schemas.microsoft.com/office/drawing/2014/main" id="{48B91A3B-C6B9-4BDF-B5C2-4BD8450A029F}"/>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ign in the dark&#10;&#10;Description generated with high confidence">
              <a:extLst>
                <a:ext uri="{FF2B5EF4-FFF2-40B4-BE49-F238E27FC236}">
                  <a16:creationId xmlns:a16="http://schemas.microsoft.com/office/drawing/2014/main" id="{05ADBD90-A9D9-4FDE-BC81-FF8582ADA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Tree>
    <p:extLst>
      <p:ext uri="{BB962C8B-B14F-4D97-AF65-F5344CB8AC3E}">
        <p14:creationId xmlns:p14="http://schemas.microsoft.com/office/powerpoint/2010/main" val="14117927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sp>
        <p:nvSpPr>
          <p:cNvPr id="12" name="Rectangle 11"/>
          <p:cNvSpPr/>
          <p:nvPr userDrawn="1"/>
        </p:nvSpPr>
        <p:spPr>
          <a:xfrm>
            <a:off x="466725" y="266700"/>
            <a:ext cx="6267450" cy="2933700"/>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userDrawn="1"/>
        </p:nvPicPr>
        <p:blipFill>
          <a:blip r:embed="rId3"/>
          <a:stretch>
            <a:fillRect/>
          </a:stretch>
        </p:blipFill>
        <p:spPr>
          <a:xfrm>
            <a:off x="705182" y="457222"/>
            <a:ext cx="1447619" cy="361905"/>
          </a:xfrm>
          <a:prstGeom prst="rect">
            <a:avLst/>
          </a:prstGeom>
        </p:spPr>
      </p:pic>
      <p:grpSp>
        <p:nvGrpSpPr>
          <p:cNvPr id="5" name="Group 4">
            <a:extLst>
              <a:ext uri="{FF2B5EF4-FFF2-40B4-BE49-F238E27FC236}">
                <a16:creationId xmlns:a16="http://schemas.microsoft.com/office/drawing/2014/main" id="{15AD44F4-3293-4BFF-BA36-AC80729615CA}"/>
              </a:ext>
            </a:extLst>
          </p:cNvPr>
          <p:cNvGrpSpPr/>
          <p:nvPr userDrawn="1"/>
        </p:nvGrpSpPr>
        <p:grpSpPr>
          <a:xfrm>
            <a:off x="656821" y="367717"/>
            <a:ext cx="523741" cy="540913"/>
            <a:chOff x="8998039" y="3601791"/>
            <a:chExt cx="523741" cy="540913"/>
          </a:xfrm>
        </p:grpSpPr>
        <p:sp>
          <p:nvSpPr>
            <p:cNvPr id="6" name="Rectangle 5">
              <a:extLst>
                <a:ext uri="{FF2B5EF4-FFF2-40B4-BE49-F238E27FC236}">
                  <a16:creationId xmlns:a16="http://schemas.microsoft.com/office/drawing/2014/main" id="{46326CD8-5CF5-47D6-8894-A48F5D86F64E}"/>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ign in the dark&#10;&#10;Description generated with high confidence">
              <a:extLst>
                <a:ext uri="{FF2B5EF4-FFF2-40B4-BE49-F238E27FC236}">
                  <a16:creationId xmlns:a16="http://schemas.microsoft.com/office/drawing/2014/main" id="{229D54BB-9576-4FA1-B813-42F27696BB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Tree>
    <p:extLst>
      <p:ext uri="{BB962C8B-B14F-4D97-AF65-F5344CB8AC3E}">
        <p14:creationId xmlns:p14="http://schemas.microsoft.com/office/powerpoint/2010/main" val="54388789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Presentation Title scree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31298AE-8545-46CF-B0CC-FF913DA97DFA}"/>
              </a:ext>
            </a:extLst>
          </p:cNvPr>
          <p:cNvSpPr/>
          <p:nvPr userDrawn="1"/>
        </p:nvSpPr>
        <p:spPr bwMode="auto">
          <a:xfrm>
            <a:off x="0" y="3"/>
            <a:ext cx="11544738" cy="6857998"/>
          </a:xfrm>
          <a:custGeom>
            <a:avLst/>
            <a:gdLst>
              <a:gd name="connsiteX0" fmla="*/ 0 w 11544738"/>
              <a:gd name="connsiteY0" fmla="*/ 0 h 6857998"/>
              <a:gd name="connsiteX1" fmla="*/ 8115738 w 11544738"/>
              <a:gd name="connsiteY1" fmla="*/ 0 h 6857998"/>
              <a:gd name="connsiteX2" fmla="*/ 11544738 w 11544738"/>
              <a:gd name="connsiteY2" fmla="*/ 6857998 h 6857998"/>
              <a:gd name="connsiteX3" fmla="*/ 0 w 11544738"/>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1544738" h="6857998">
                <a:moveTo>
                  <a:pt x="0" y="0"/>
                </a:moveTo>
                <a:lnTo>
                  <a:pt x="8115738" y="0"/>
                </a:lnTo>
                <a:lnTo>
                  <a:pt x="11544738" y="6857998"/>
                </a:lnTo>
                <a:lnTo>
                  <a:pt x="0" y="6857998"/>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a:extLst>
              <a:ext uri="{FF2B5EF4-FFF2-40B4-BE49-F238E27FC236}">
                <a16:creationId xmlns:a16="http://schemas.microsoft.com/office/drawing/2014/main" id="{1BDC90D9-3C8D-444D-83EC-CD8A5FC33FB1}"/>
              </a:ext>
            </a:extLst>
          </p:cNvPr>
          <p:cNvSpPr>
            <a:spLocks noGrp="1"/>
          </p:cNvSpPr>
          <p:nvPr>
            <p:ph type="body" sz="quarter" idx="10" hasCustomPrompt="1"/>
          </p:nvPr>
        </p:nvSpPr>
        <p:spPr>
          <a:xfrm>
            <a:off x="304800" y="2905011"/>
            <a:ext cx="9303657" cy="1047979"/>
          </a:xfrm>
          <a:prstGeom prst="rect">
            <a:avLst/>
          </a:prstGeom>
        </p:spPr>
        <p:txBody>
          <a:bodyPr rIns="0"/>
          <a:lstStyle>
            <a:lvl1pPr marL="0" indent="0">
              <a:lnSpc>
                <a:spcPct val="85000"/>
              </a:lnSpc>
              <a:buNone/>
              <a:defRPr sz="6600">
                <a:solidFill>
                  <a:srgbClr val="191919"/>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Demo</a:t>
            </a:r>
          </a:p>
        </p:txBody>
      </p:sp>
      <p:grpSp>
        <p:nvGrpSpPr>
          <p:cNvPr id="2" name="Group 1">
            <a:extLst>
              <a:ext uri="{FF2B5EF4-FFF2-40B4-BE49-F238E27FC236}">
                <a16:creationId xmlns:a16="http://schemas.microsoft.com/office/drawing/2014/main" id="{693CABF6-6C23-45CB-A82B-5778552FEA40}"/>
              </a:ext>
            </a:extLst>
          </p:cNvPr>
          <p:cNvGrpSpPr/>
          <p:nvPr userDrawn="1"/>
        </p:nvGrpSpPr>
        <p:grpSpPr>
          <a:xfrm>
            <a:off x="8432904" y="-1"/>
            <a:ext cx="3759097" cy="6937827"/>
            <a:chOff x="8432904" y="-1"/>
            <a:chExt cx="3759097" cy="6937827"/>
          </a:xfrm>
        </p:grpSpPr>
        <p:sp>
          <p:nvSpPr>
            <p:cNvPr id="12" name="Freeform: Shape 11">
              <a:extLst>
                <a:ext uri="{FF2B5EF4-FFF2-40B4-BE49-F238E27FC236}">
                  <a16:creationId xmlns:a16="http://schemas.microsoft.com/office/drawing/2014/main" id="{A0F3375A-EA0A-4B6C-B416-32323977D957}"/>
                </a:ext>
              </a:extLst>
            </p:cNvPr>
            <p:cNvSpPr/>
            <p:nvPr userDrawn="1"/>
          </p:nvSpPr>
          <p:spPr bwMode="auto">
            <a:xfrm>
              <a:off x="8432904" y="0"/>
              <a:ext cx="3759096" cy="6858001"/>
            </a:xfrm>
            <a:custGeom>
              <a:avLst/>
              <a:gdLst>
                <a:gd name="connsiteX0" fmla="*/ 0 w 3759096"/>
                <a:gd name="connsiteY0" fmla="*/ 0 h 6858001"/>
                <a:gd name="connsiteX1" fmla="*/ 3759096 w 3759096"/>
                <a:gd name="connsiteY1" fmla="*/ 0 h 6858001"/>
                <a:gd name="connsiteX2" fmla="*/ 3759096 w 3759096"/>
                <a:gd name="connsiteY2" fmla="*/ 6858001 h 6858001"/>
                <a:gd name="connsiteX3" fmla="*/ 3429001 w 3759096"/>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3759096" h="6858001">
                  <a:moveTo>
                    <a:pt x="0" y="0"/>
                  </a:moveTo>
                  <a:lnTo>
                    <a:pt x="3759096" y="0"/>
                  </a:lnTo>
                  <a:lnTo>
                    <a:pt x="3759096" y="6858001"/>
                  </a:lnTo>
                  <a:lnTo>
                    <a:pt x="3429001" y="6858001"/>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6159FBF1-5535-4F07-9EA4-B3AD92347DAC}"/>
                </a:ext>
              </a:extLst>
            </p:cNvPr>
            <p:cNvSpPr/>
            <p:nvPr userDrawn="1"/>
          </p:nvSpPr>
          <p:spPr bwMode="auto">
            <a:xfrm>
              <a:off x="8957778" y="0"/>
              <a:ext cx="3234223" cy="6468445"/>
            </a:xfrm>
            <a:custGeom>
              <a:avLst/>
              <a:gdLst>
                <a:gd name="connsiteX0" fmla="*/ 0 w 3234223"/>
                <a:gd name="connsiteY0" fmla="*/ 0 h 6468445"/>
                <a:gd name="connsiteX1" fmla="*/ 3234223 w 3234223"/>
                <a:gd name="connsiteY1" fmla="*/ 0 h 6468445"/>
                <a:gd name="connsiteX2" fmla="*/ 3234223 w 3234223"/>
                <a:gd name="connsiteY2" fmla="*/ 6468445 h 6468445"/>
              </a:gdLst>
              <a:ahLst/>
              <a:cxnLst>
                <a:cxn ang="0">
                  <a:pos x="connsiteX0" y="connsiteY0"/>
                </a:cxn>
                <a:cxn ang="0">
                  <a:pos x="connsiteX1" y="connsiteY1"/>
                </a:cxn>
                <a:cxn ang="0">
                  <a:pos x="connsiteX2" y="connsiteY2"/>
                </a:cxn>
              </a:cxnLst>
              <a:rect l="l" t="t" r="r" b="b"/>
              <a:pathLst>
                <a:path w="3234223" h="6468445">
                  <a:moveTo>
                    <a:pt x="0" y="0"/>
                  </a:moveTo>
                  <a:lnTo>
                    <a:pt x="3234223" y="0"/>
                  </a:lnTo>
                  <a:lnTo>
                    <a:pt x="3234223" y="6468445"/>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9C444AE6-1522-4D98-AA61-02A512E0D02F}"/>
                </a:ext>
              </a:extLst>
            </p:cNvPr>
            <p:cNvSpPr/>
            <p:nvPr userDrawn="1"/>
          </p:nvSpPr>
          <p:spPr bwMode="auto">
            <a:xfrm>
              <a:off x="8723087" y="-1"/>
              <a:ext cx="3468914" cy="6937827"/>
            </a:xfrm>
            <a:custGeom>
              <a:avLst/>
              <a:gdLst>
                <a:gd name="connsiteX0" fmla="*/ 0 w 3234223"/>
                <a:gd name="connsiteY0" fmla="*/ 0 h 6468445"/>
                <a:gd name="connsiteX1" fmla="*/ 3234223 w 3234223"/>
                <a:gd name="connsiteY1" fmla="*/ 0 h 6468445"/>
                <a:gd name="connsiteX2" fmla="*/ 3234223 w 3234223"/>
                <a:gd name="connsiteY2" fmla="*/ 6468445 h 6468445"/>
              </a:gdLst>
              <a:ahLst/>
              <a:cxnLst>
                <a:cxn ang="0">
                  <a:pos x="connsiteX0" y="connsiteY0"/>
                </a:cxn>
                <a:cxn ang="0">
                  <a:pos x="connsiteX1" y="connsiteY1"/>
                </a:cxn>
                <a:cxn ang="0">
                  <a:pos x="connsiteX2" y="connsiteY2"/>
                </a:cxn>
              </a:cxnLst>
              <a:rect l="l" t="t" r="r" b="b"/>
              <a:pathLst>
                <a:path w="3234223" h="6468445">
                  <a:moveTo>
                    <a:pt x="0" y="0"/>
                  </a:moveTo>
                  <a:lnTo>
                    <a:pt x="3234223" y="0"/>
                  </a:lnTo>
                  <a:lnTo>
                    <a:pt x="3234223" y="6468445"/>
                  </a:lnTo>
                  <a:close/>
                </a:path>
              </a:pathLst>
            </a:custGeom>
            <a:solidFill>
              <a:srgbClr val="191919">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0888EC89-0244-4561-8EBA-BA3963BDE696}"/>
                </a:ext>
              </a:extLst>
            </p:cNvPr>
            <p:cNvSpPr/>
            <p:nvPr userDrawn="1"/>
          </p:nvSpPr>
          <p:spPr bwMode="auto">
            <a:xfrm>
              <a:off x="9419773" y="-1"/>
              <a:ext cx="2772226" cy="5544452"/>
            </a:xfrm>
            <a:custGeom>
              <a:avLst/>
              <a:gdLst>
                <a:gd name="connsiteX0" fmla="*/ 0 w 2772226"/>
                <a:gd name="connsiteY0" fmla="*/ 0 h 5544452"/>
                <a:gd name="connsiteX1" fmla="*/ 2772226 w 2772226"/>
                <a:gd name="connsiteY1" fmla="*/ 0 h 5544452"/>
                <a:gd name="connsiteX2" fmla="*/ 2772226 w 2772226"/>
                <a:gd name="connsiteY2" fmla="*/ 5544452 h 5544452"/>
              </a:gdLst>
              <a:ahLst/>
              <a:cxnLst>
                <a:cxn ang="0">
                  <a:pos x="connsiteX0" y="connsiteY0"/>
                </a:cxn>
                <a:cxn ang="0">
                  <a:pos x="connsiteX1" y="connsiteY1"/>
                </a:cxn>
                <a:cxn ang="0">
                  <a:pos x="connsiteX2" y="connsiteY2"/>
                </a:cxn>
              </a:cxnLst>
              <a:rect l="l" t="t" r="r" b="b"/>
              <a:pathLst>
                <a:path w="2772226" h="5544452">
                  <a:moveTo>
                    <a:pt x="0" y="0"/>
                  </a:moveTo>
                  <a:lnTo>
                    <a:pt x="2772226" y="0"/>
                  </a:lnTo>
                  <a:lnTo>
                    <a:pt x="2772226" y="554445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4" name="Picture 13" descr="A picture containing drawing&#10;&#10;Description automatically generated">
            <a:extLst>
              <a:ext uri="{FF2B5EF4-FFF2-40B4-BE49-F238E27FC236}">
                <a16:creationId xmlns:a16="http://schemas.microsoft.com/office/drawing/2014/main" id="{DAEA4FD6-CFFE-4665-9C7B-93C6B9B294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298450" y="293370"/>
            <a:ext cx="2997420" cy="302132"/>
          </a:xfrm>
          <a:prstGeom prst="rect">
            <a:avLst/>
          </a:prstGeom>
        </p:spPr>
      </p:pic>
    </p:spTree>
    <p:extLst>
      <p:ext uri="{BB962C8B-B14F-4D97-AF65-F5344CB8AC3E}">
        <p14:creationId xmlns:p14="http://schemas.microsoft.com/office/powerpoint/2010/main" val="178666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pic>
        <p:nvPicPr>
          <p:cNvPr id="10" name="MS logo gray - EMF" descr="Microsoft logo, gray text version">
            <a:extLst>
              <a:ext uri="{FF2B5EF4-FFF2-40B4-BE49-F238E27FC236}">
                <a16:creationId xmlns:a16="http://schemas.microsoft.com/office/drawing/2014/main" id="{E646AC3F-5B31-4328-ADCD-8FCA096AF7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304186" y="304483"/>
            <a:ext cx="1366440" cy="292608"/>
          </a:xfrm>
          <a:prstGeom prst="rect">
            <a:avLst/>
          </a:prstGeom>
        </p:spPr>
      </p:pic>
      <p:grpSp>
        <p:nvGrpSpPr>
          <p:cNvPr id="13" name="Group 12">
            <a:extLst>
              <a:ext uri="{FF2B5EF4-FFF2-40B4-BE49-F238E27FC236}">
                <a16:creationId xmlns:a16="http://schemas.microsoft.com/office/drawing/2014/main" id="{5EC67EE7-DF85-40E4-81E6-2AD5A50CDB4F}"/>
              </a:ext>
            </a:extLst>
          </p:cNvPr>
          <p:cNvGrpSpPr/>
          <p:nvPr userDrawn="1"/>
        </p:nvGrpSpPr>
        <p:grpSpPr>
          <a:xfrm>
            <a:off x="8889914" y="-1044781"/>
            <a:ext cx="3662371" cy="5637053"/>
            <a:chOff x="8889914" y="-1044781"/>
            <a:chExt cx="3662371" cy="5637053"/>
          </a:xfrm>
        </p:grpSpPr>
        <p:sp>
          <p:nvSpPr>
            <p:cNvPr id="14" name="Freeform: Shape 13">
              <a:extLst>
                <a:ext uri="{FF2B5EF4-FFF2-40B4-BE49-F238E27FC236}">
                  <a16:creationId xmlns:a16="http://schemas.microsoft.com/office/drawing/2014/main" id="{C3149510-BD65-48E0-AB86-9F4E52A60713}"/>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1BB35E73-1E8A-4FD3-BA3D-A7A9E46F0C69}"/>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A8ACDE7B-8F92-4A7C-8D04-3FAF6D4B7686}"/>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F5B8B5F1-BA6C-444A-91E2-E261BAED2CCA}"/>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18196312-FED2-46BB-824F-F4B7402BF7B4}"/>
                </a:ext>
              </a:extLst>
            </p:cNvPr>
            <p:cNvCxnSpPr/>
            <p:nvPr userDrawn="1"/>
          </p:nvCxnSpPr>
          <p:spPr>
            <a:xfrm rot="20461902">
              <a:off x="8889914" y="-332613"/>
              <a:ext cx="1270000" cy="3131595"/>
            </a:xfrm>
            <a:prstGeom prst="line">
              <a:avLst/>
            </a:prstGeom>
            <a:ln w="12700" cap="rnd">
              <a:solidFill>
                <a:srgbClr val="74277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BAD0ED-DBB4-4CA0-A337-C49568E053A3}"/>
                </a:ext>
              </a:extLst>
            </p:cNvPr>
            <p:cNvCxnSpPr/>
            <p:nvPr userDrawn="1"/>
          </p:nvCxnSpPr>
          <p:spPr>
            <a:xfrm rot="20461902">
              <a:off x="10700710" y="1460677"/>
              <a:ext cx="1270000" cy="3131595"/>
            </a:xfrm>
            <a:prstGeom prst="line">
              <a:avLst/>
            </a:prstGeom>
            <a:ln w="12700" cap="rnd">
              <a:solidFill>
                <a:srgbClr val="19191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6713933-B0FC-4C3C-BCED-4138A952D8B8}"/>
                </a:ext>
              </a:extLst>
            </p:cNvPr>
            <p:cNvCxnSpPr>
              <a:cxnSpLocks/>
            </p:cNvCxnSpPr>
            <p:nvPr userDrawn="1"/>
          </p:nvCxnSpPr>
          <p:spPr>
            <a:xfrm rot="20461902">
              <a:off x="9098843" y="-1044781"/>
              <a:ext cx="807717" cy="2014296"/>
            </a:xfrm>
            <a:prstGeom prst="line">
              <a:avLst/>
            </a:prstGeom>
            <a:ln w="12700" cap="rnd">
              <a:solidFill>
                <a:srgbClr val="CD98D9"/>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8149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resentation Title screen">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5C71CC2C-F0D6-421B-A960-4FEAF20620B4}"/>
              </a:ext>
              <a:ext uri="{C183D7F6-B498-43B3-948B-1728B52AA6E4}">
                <adec:decorative xmlns:adec="http://schemas.microsoft.com/office/drawing/2017/decorative" val="1"/>
              </a:ext>
            </a:extLst>
          </p:cNvPr>
          <p:cNvSpPr/>
          <p:nvPr userDrawn="1"/>
        </p:nvSpPr>
        <p:spPr bwMode="auto">
          <a:xfrm>
            <a:off x="0" y="3"/>
            <a:ext cx="12584094" cy="6857998"/>
          </a:xfrm>
          <a:custGeom>
            <a:avLst/>
            <a:gdLst>
              <a:gd name="connsiteX0" fmla="*/ 0 w 12584094"/>
              <a:gd name="connsiteY0" fmla="*/ 0 h 6857998"/>
              <a:gd name="connsiteX1" fmla="*/ 1074058 w 12584094"/>
              <a:gd name="connsiteY1" fmla="*/ 0 h 6857998"/>
              <a:gd name="connsiteX2" fmla="*/ 6075434 w 12584094"/>
              <a:gd name="connsiteY2" fmla="*/ 0 h 6857998"/>
              <a:gd name="connsiteX3" fmla="*/ 7149493 w 12584094"/>
              <a:gd name="connsiteY3" fmla="*/ 0 h 6857998"/>
              <a:gd name="connsiteX4" fmla="*/ 12191999 w 12584094"/>
              <a:gd name="connsiteY4" fmla="*/ 6363208 h 6857998"/>
              <a:gd name="connsiteX5" fmla="*/ 12191999 w 12584094"/>
              <a:gd name="connsiteY5" fmla="*/ 6857997 h 6857998"/>
              <a:gd name="connsiteX6" fmla="*/ 12584093 w 12584094"/>
              <a:gd name="connsiteY6" fmla="*/ 6857997 h 6857998"/>
              <a:gd name="connsiteX7" fmla="*/ 12584094 w 12584094"/>
              <a:gd name="connsiteY7" fmla="*/ 6857998 h 6857998"/>
              <a:gd name="connsiteX8" fmla="*/ 11510036 w 12584094"/>
              <a:gd name="connsiteY8" fmla="*/ 6857998 h 6857998"/>
              <a:gd name="connsiteX9" fmla="*/ 1074058 w 12584094"/>
              <a:gd name="connsiteY9" fmla="*/ 6857998 h 6857998"/>
              <a:gd name="connsiteX10" fmla="*/ 0 w 12584094"/>
              <a:gd name="connsiteY10"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4094" h="6857998">
                <a:moveTo>
                  <a:pt x="0" y="0"/>
                </a:moveTo>
                <a:lnTo>
                  <a:pt x="1074058" y="0"/>
                </a:lnTo>
                <a:lnTo>
                  <a:pt x="6075434" y="0"/>
                </a:lnTo>
                <a:lnTo>
                  <a:pt x="7149493" y="0"/>
                </a:lnTo>
                <a:lnTo>
                  <a:pt x="12191999" y="6363208"/>
                </a:lnTo>
                <a:lnTo>
                  <a:pt x="12191999" y="6857997"/>
                </a:lnTo>
                <a:lnTo>
                  <a:pt x="12584093" y="6857997"/>
                </a:lnTo>
                <a:lnTo>
                  <a:pt x="12584094" y="6857998"/>
                </a:lnTo>
                <a:lnTo>
                  <a:pt x="11510036" y="6857998"/>
                </a:lnTo>
                <a:lnTo>
                  <a:pt x="1074058"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Microsoft Power Platform logo">
            <a:extLst>
              <a:ext uri="{FF2B5EF4-FFF2-40B4-BE49-F238E27FC236}">
                <a16:creationId xmlns:a16="http://schemas.microsoft.com/office/drawing/2014/main" id="{DAEA4FD6-CFFE-4665-9C7B-93C6B9B294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298450" y="293370"/>
            <a:ext cx="2997420" cy="302132"/>
          </a:xfrm>
          <a:prstGeom prst="rect">
            <a:avLst/>
          </a:prstGeom>
        </p:spPr>
      </p:pic>
      <p:grpSp>
        <p:nvGrpSpPr>
          <p:cNvPr id="4" name="Group 3">
            <a:extLst>
              <a:ext uri="{FF2B5EF4-FFF2-40B4-BE49-F238E27FC236}">
                <a16:creationId xmlns:a16="http://schemas.microsoft.com/office/drawing/2014/main" id="{BA2E4F08-23DC-481D-9261-DD1BB535816A}"/>
              </a:ext>
              <a:ext uri="{C183D7F6-B498-43B3-948B-1728B52AA6E4}">
                <adec:decorative xmlns:adec="http://schemas.microsoft.com/office/drawing/2017/decorative" val="1"/>
              </a:ext>
            </a:extLst>
          </p:cNvPr>
          <p:cNvGrpSpPr/>
          <p:nvPr userDrawn="1"/>
        </p:nvGrpSpPr>
        <p:grpSpPr>
          <a:xfrm>
            <a:off x="8300118" y="-445401"/>
            <a:ext cx="4293893" cy="6514619"/>
            <a:chOff x="8300118" y="-445401"/>
            <a:chExt cx="4293893" cy="6514619"/>
          </a:xfrm>
        </p:grpSpPr>
        <p:grpSp>
          <p:nvGrpSpPr>
            <p:cNvPr id="3" name="Group 2">
              <a:extLst>
                <a:ext uri="{FF2B5EF4-FFF2-40B4-BE49-F238E27FC236}">
                  <a16:creationId xmlns:a16="http://schemas.microsoft.com/office/drawing/2014/main" id="{2CFA41DA-7247-4093-8063-5EEAF380B757}"/>
                </a:ext>
              </a:extLst>
            </p:cNvPr>
            <p:cNvGrpSpPr/>
            <p:nvPr userDrawn="1"/>
          </p:nvGrpSpPr>
          <p:grpSpPr>
            <a:xfrm>
              <a:off x="8300118" y="-445401"/>
              <a:ext cx="3697645" cy="6514619"/>
              <a:chOff x="8300118" y="-445401"/>
              <a:chExt cx="3697645" cy="6514619"/>
            </a:xfrm>
          </p:grpSpPr>
          <p:sp>
            <p:nvSpPr>
              <p:cNvPr id="10" name="Freeform: Shape 9">
                <a:extLst>
                  <a:ext uri="{FF2B5EF4-FFF2-40B4-BE49-F238E27FC236}">
                    <a16:creationId xmlns:a16="http://schemas.microsoft.com/office/drawing/2014/main" id="{473735DE-E269-46B9-9952-14B2E6A4CB12}"/>
                  </a:ext>
                </a:extLst>
              </p:cNvPr>
              <p:cNvSpPr/>
              <p:nvPr userDrawn="1"/>
            </p:nvSpPr>
            <p:spPr bwMode="auto">
              <a:xfrm rot="20894098">
                <a:off x="8300118" y="-445401"/>
                <a:ext cx="3697645" cy="6514619"/>
              </a:xfrm>
              <a:custGeom>
                <a:avLst/>
                <a:gdLst>
                  <a:gd name="connsiteX0" fmla="*/ 3697645 w 3697645"/>
                  <a:gd name="connsiteY0" fmla="*/ 770123 h 6514619"/>
                  <a:gd name="connsiteX1" fmla="*/ 3697645 w 3697645"/>
                  <a:gd name="connsiteY1" fmla="*/ 4400406 h 6514619"/>
                  <a:gd name="connsiteX2" fmla="*/ 3257310 w 3697645"/>
                  <a:gd name="connsiteY2" fmla="*/ 6514619 h 6514619"/>
                  <a:gd name="connsiteX3" fmla="*/ 0 w 3697645"/>
                  <a:gd name="connsiteY3" fmla="*/ 0 h 6514619"/>
                </a:gdLst>
                <a:ahLst/>
                <a:cxnLst>
                  <a:cxn ang="0">
                    <a:pos x="connsiteX0" y="connsiteY0"/>
                  </a:cxn>
                  <a:cxn ang="0">
                    <a:pos x="connsiteX1" y="connsiteY1"/>
                  </a:cxn>
                  <a:cxn ang="0">
                    <a:pos x="connsiteX2" y="connsiteY2"/>
                  </a:cxn>
                  <a:cxn ang="0">
                    <a:pos x="connsiteX3" y="connsiteY3"/>
                  </a:cxn>
                </a:cxnLst>
                <a:rect l="l" t="t" r="r" b="b"/>
                <a:pathLst>
                  <a:path w="3697645" h="6514619">
                    <a:moveTo>
                      <a:pt x="3697645" y="770123"/>
                    </a:moveTo>
                    <a:lnTo>
                      <a:pt x="3697645" y="4400406"/>
                    </a:lnTo>
                    <a:lnTo>
                      <a:pt x="3257310" y="6514619"/>
                    </a:lnTo>
                    <a:lnTo>
                      <a:pt x="0" y="0"/>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05019832-C66A-4D4E-B77F-FA5767A3C4A0}"/>
                  </a:ext>
                </a:extLst>
              </p:cNvPr>
              <p:cNvSpPr/>
              <p:nvPr userDrawn="1"/>
            </p:nvSpPr>
            <p:spPr bwMode="auto">
              <a:xfrm rot="20894098">
                <a:off x="8747237" y="-377839"/>
                <a:ext cx="3111760" cy="5769046"/>
              </a:xfrm>
              <a:custGeom>
                <a:avLst/>
                <a:gdLst>
                  <a:gd name="connsiteX0" fmla="*/ 0 w 3111760"/>
                  <a:gd name="connsiteY0" fmla="*/ 0 h 5769046"/>
                  <a:gd name="connsiteX1" fmla="*/ 3111760 w 3111760"/>
                  <a:gd name="connsiteY1" fmla="*/ 648099 h 5769046"/>
                  <a:gd name="connsiteX2" fmla="*/ 3111760 w 3111760"/>
                  <a:gd name="connsiteY2" fmla="*/ 4678001 h 5769046"/>
                  <a:gd name="connsiteX3" fmla="*/ 2884523 w 3111760"/>
                  <a:gd name="connsiteY3" fmla="*/ 5769046 h 5769046"/>
                </a:gdLst>
                <a:ahLst/>
                <a:cxnLst>
                  <a:cxn ang="0">
                    <a:pos x="connsiteX0" y="connsiteY0"/>
                  </a:cxn>
                  <a:cxn ang="0">
                    <a:pos x="connsiteX1" y="connsiteY1"/>
                  </a:cxn>
                  <a:cxn ang="0">
                    <a:pos x="connsiteX2" y="connsiteY2"/>
                  </a:cxn>
                  <a:cxn ang="0">
                    <a:pos x="connsiteX3" y="connsiteY3"/>
                  </a:cxn>
                </a:cxnLst>
                <a:rect l="l" t="t" r="r" b="b"/>
                <a:pathLst>
                  <a:path w="3111760" h="5769046">
                    <a:moveTo>
                      <a:pt x="0" y="0"/>
                    </a:moveTo>
                    <a:lnTo>
                      <a:pt x="3111760" y="648099"/>
                    </a:lnTo>
                    <a:lnTo>
                      <a:pt x="3111760" y="4678001"/>
                    </a:lnTo>
                    <a:lnTo>
                      <a:pt x="2884523" y="5769046"/>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A49C397B-9204-4319-AD50-0CCE2AC87657}"/>
                </a:ext>
              </a:extLst>
            </p:cNvPr>
            <p:cNvSpPr/>
            <p:nvPr userDrawn="1"/>
          </p:nvSpPr>
          <p:spPr bwMode="auto">
            <a:xfrm rot="20894098">
              <a:off x="9193522" y="-399296"/>
              <a:ext cx="3400489" cy="5009354"/>
            </a:xfrm>
            <a:custGeom>
              <a:avLst/>
              <a:gdLst>
                <a:gd name="connsiteX0" fmla="*/ 0 w 3400489"/>
                <a:gd name="connsiteY0" fmla="*/ 0 h 5009354"/>
                <a:gd name="connsiteX1" fmla="*/ 3400489 w 3400489"/>
                <a:gd name="connsiteY1" fmla="*/ 708233 h 5009354"/>
                <a:gd name="connsiteX2" fmla="*/ 2504677 w 3400489"/>
                <a:gd name="connsiteY2" fmla="*/ 5009354 h 5009354"/>
              </a:gdLst>
              <a:ahLst/>
              <a:cxnLst>
                <a:cxn ang="0">
                  <a:pos x="connsiteX0" y="connsiteY0"/>
                </a:cxn>
                <a:cxn ang="0">
                  <a:pos x="connsiteX1" y="connsiteY1"/>
                </a:cxn>
                <a:cxn ang="0">
                  <a:pos x="connsiteX2" y="connsiteY2"/>
                </a:cxn>
              </a:cxnLst>
              <a:rect l="l" t="t" r="r" b="b"/>
              <a:pathLst>
                <a:path w="3400489" h="5009354">
                  <a:moveTo>
                    <a:pt x="0" y="0"/>
                  </a:moveTo>
                  <a:lnTo>
                    <a:pt x="3400489" y="708233"/>
                  </a:lnTo>
                  <a:lnTo>
                    <a:pt x="2504677" y="500935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327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334001"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884909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334001"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4100376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229962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566440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029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2076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7101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2684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5091422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rgbClr val="191919"/>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04800" y="4847661"/>
            <a:ext cx="11582399" cy="677108"/>
          </a:xfrm>
        </p:spPr>
        <p:txBody>
          <a:bodyPr/>
          <a:lstStyle>
            <a:lvl1pPr>
              <a:defRPr sz="1600">
                <a:solidFill>
                  <a:schemeClr val="bg1"/>
                </a:solidFill>
              </a:defRPr>
            </a:lvl1pPr>
            <a:lvl2pPr>
              <a:defRPr sz="1600">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4800" y="3029995"/>
            <a:ext cx="11582400" cy="1793104"/>
          </a:xfrm>
          <a:noFill/>
        </p:spPr>
        <p:txBody>
          <a:bodyPr lIns="0" tIns="0" rIns="0" bIns="182880" anchor="b" anchorCtr="0"/>
          <a:lstStyle>
            <a:lvl1pPr>
              <a:defRPr sz="4400" strike="noStrike" spc="-49" baseline="0">
                <a:solidFill>
                  <a:srgbClr val="F2C811"/>
                </a:solidFill>
              </a:defRPr>
            </a:lvl1pPr>
          </a:lstStyle>
          <a:p>
            <a:r>
              <a:rPr lang="en-US"/>
              <a:t>Microsoft 365</a:t>
            </a:r>
            <a:br>
              <a:rPr lang="en-US"/>
            </a:br>
            <a:r>
              <a:rPr lang="en-US"/>
              <a:t>title or event name</a:t>
            </a:r>
          </a:p>
        </p:txBody>
      </p:sp>
      <p:grpSp>
        <p:nvGrpSpPr>
          <p:cNvPr id="7" name="Group 6">
            <a:extLst>
              <a:ext uri="{FF2B5EF4-FFF2-40B4-BE49-F238E27FC236}">
                <a16:creationId xmlns:a16="http://schemas.microsoft.com/office/drawing/2014/main" id="{5BAB8F90-D3FB-4117-A8AC-FD4BA84FC5FD}"/>
              </a:ext>
            </a:extLst>
          </p:cNvPr>
          <p:cNvGrpSpPr/>
          <p:nvPr userDrawn="1"/>
        </p:nvGrpSpPr>
        <p:grpSpPr>
          <a:xfrm>
            <a:off x="301625" y="300331"/>
            <a:ext cx="1366439" cy="292608"/>
            <a:chOff x="584200" y="586081"/>
            <a:chExt cx="1366439" cy="292608"/>
          </a:xfrm>
        </p:grpSpPr>
        <p:pic>
          <p:nvPicPr>
            <p:cNvPr id="8" name="MS logo gray - EMF" descr="Microsoft logo, gray text version">
              <a:extLst>
                <a:ext uri="{FF2B5EF4-FFF2-40B4-BE49-F238E27FC236}">
                  <a16:creationId xmlns:a16="http://schemas.microsoft.com/office/drawing/2014/main" id="{FFB34C14-D7F5-43B6-B62E-B7DB98EF2BB6}"/>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25733"/>
            <a:stretch/>
          </p:blipFill>
          <p:spPr bwMode="black">
            <a:xfrm>
              <a:off x="935830" y="586081"/>
              <a:ext cx="1014809" cy="292608"/>
            </a:xfrm>
            <a:prstGeom prst="rect">
              <a:avLst/>
            </a:prstGeom>
          </p:spPr>
        </p:pic>
        <p:pic>
          <p:nvPicPr>
            <p:cNvPr id="11" name="MS logo gray - EMF" descr="Microsoft logo, gray text version">
              <a:extLst>
                <a:ext uri="{FF2B5EF4-FFF2-40B4-BE49-F238E27FC236}">
                  <a16:creationId xmlns:a16="http://schemas.microsoft.com/office/drawing/2014/main" id="{8D24DCC6-CA2B-4A84-84EF-6070BA63F2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5661"/>
            <a:stretch/>
          </p:blipFill>
          <p:spPr bwMode="black">
            <a:xfrm>
              <a:off x="584200" y="586081"/>
              <a:ext cx="332581" cy="292608"/>
            </a:xfrm>
            <a:prstGeom prst="rect">
              <a:avLst/>
            </a:prstGeom>
          </p:spPr>
        </p:pic>
      </p:grpSp>
      <p:sp>
        <p:nvSpPr>
          <p:cNvPr id="12" name="Freeform: Shape 11">
            <a:extLst>
              <a:ext uri="{FF2B5EF4-FFF2-40B4-BE49-F238E27FC236}">
                <a16:creationId xmlns:a16="http://schemas.microsoft.com/office/drawing/2014/main" id="{353668D4-0EC9-4663-97CF-5654D0E2BB4F}"/>
              </a:ext>
            </a:extLst>
          </p:cNvPr>
          <p:cNvSpPr/>
          <p:nvPr userDrawn="1"/>
        </p:nvSpPr>
        <p:spPr bwMode="auto">
          <a:xfrm>
            <a:off x="9855199" y="1"/>
            <a:ext cx="2336800" cy="5783944"/>
          </a:xfrm>
          <a:custGeom>
            <a:avLst/>
            <a:gdLst>
              <a:gd name="connsiteX0" fmla="*/ 0 w 3234223"/>
              <a:gd name="connsiteY0" fmla="*/ 0 h 6468445"/>
              <a:gd name="connsiteX1" fmla="*/ 3234223 w 3234223"/>
              <a:gd name="connsiteY1" fmla="*/ 0 h 6468445"/>
              <a:gd name="connsiteX2" fmla="*/ 3234223 w 3234223"/>
              <a:gd name="connsiteY2" fmla="*/ 6468445 h 6468445"/>
            </a:gdLst>
            <a:ahLst/>
            <a:cxnLst>
              <a:cxn ang="0">
                <a:pos x="connsiteX0" y="connsiteY0"/>
              </a:cxn>
              <a:cxn ang="0">
                <a:pos x="connsiteX1" y="connsiteY1"/>
              </a:cxn>
              <a:cxn ang="0">
                <a:pos x="connsiteX2" y="connsiteY2"/>
              </a:cxn>
            </a:cxnLst>
            <a:rect l="l" t="t" r="r" b="b"/>
            <a:pathLst>
              <a:path w="3234223" h="6468445">
                <a:moveTo>
                  <a:pt x="0" y="0"/>
                </a:moveTo>
                <a:lnTo>
                  <a:pt x="3234223" y="0"/>
                </a:lnTo>
                <a:lnTo>
                  <a:pt x="3234223" y="6468445"/>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E77FA5EF-7D3F-4029-B931-6BF7C834C4BC}"/>
              </a:ext>
            </a:extLst>
          </p:cNvPr>
          <p:cNvSpPr/>
          <p:nvPr userDrawn="1"/>
        </p:nvSpPr>
        <p:spPr bwMode="auto">
          <a:xfrm>
            <a:off x="10085912" y="1"/>
            <a:ext cx="2106087" cy="5212895"/>
          </a:xfrm>
          <a:custGeom>
            <a:avLst/>
            <a:gdLst>
              <a:gd name="connsiteX0" fmla="*/ 0 w 2914908"/>
              <a:gd name="connsiteY0" fmla="*/ 0 h 5829815"/>
              <a:gd name="connsiteX1" fmla="*/ 2914908 w 2914908"/>
              <a:gd name="connsiteY1" fmla="*/ 0 h 5829815"/>
              <a:gd name="connsiteX2" fmla="*/ 2914908 w 2914908"/>
              <a:gd name="connsiteY2" fmla="*/ 5829815 h 5829815"/>
            </a:gdLst>
            <a:ahLst/>
            <a:cxnLst>
              <a:cxn ang="0">
                <a:pos x="connsiteX0" y="connsiteY0"/>
              </a:cxn>
              <a:cxn ang="0">
                <a:pos x="connsiteX1" y="connsiteY1"/>
              </a:cxn>
              <a:cxn ang="0">
                <a:pos x="connsiteX2" y="connsiteY2"/>
              </a:cxn>
            </a:cxnLst>
            <a:rect l="l" t="t" r="r" b="b"/>
            <a:pathLst>
              <a:path w="2914908" h="5829815">
                <a:moveTo>
                  <a:pt x="0" y="0"/>
                </a:moveTo>
                <a:lnTo>
                  <a:pt x="2914908" y="0"/>
                </a:lnTo>
                <a:lnTo>
                  <a:pt x="2914908" y="5829815"/>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FA134B34-0AA4-4D29-BD5F-C692B4755F2A}"/>
              </a:ext>
            </a:extLst>
          </p:cNvPr>
          <p:cNvSpPr/>
          <p:nvPr userDrawn="1"/>
        </p:nvSpPr>
        <p:spPr bwMode="auto">
          <a:xfrm>
            <a:off x="10189002" y="0"/>
            <a:ext cx="2002996" cy="4957729"/>
          </a:xfrm>
          <a:custGeom>
            <a:avLst/>
            <a:gdLst>
              <a:gd name="connsiteX0" fmla="*/ 0 w 2772226"/>
              <a:gd name="connsiteY0" fmla="*/ 0 h 5544452"/>
              <a:gd name="connsiteX1" fmla="*/ 2772226 w 2772226"/>
              <a:gd name="connsiteY1" fmla="*/ 0 h 5544452"/>
              <a:gd name="connsiteX2" fmla="*/ 2772226 w 2772226"/>
              <a:gd name="connsiteY2" fmla="*/ 5544452 h 5544452"/>
            </a:gdLst>
            <a:ahLst/>
            <a:cxnLst>
              <a:cxn ang="0">
                <a:pos x="connsiteX0" y="connsiteY0"/>
              </a:cxn>
              <a:cxn ang="0">
                <a:pos x="connsiteX1" y="connsiteY1"/>
              </a:cxn>
              <a:cxn ang="0">
                <a:pos x="connsiteX2" y="connsiteY2"/>
              </a:cxn>
            </a:cxnLst>
            <a:rect l="l" t="t" r="r" b="b"/>
            <a:pathLst>
              <a:path w="2772226" h="5544452">
                <a:moveTo>
                  <a:pt x="0" y="0"/>
                </a:moveTo>
                <a:lnTo>
                  <a:pt x="2772226" y="0"/>
                </a:lnTo>
                <a:lnTo>
                  <a:pt x="2772226" y="5544452"/>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B6D952E4-9E19-4325-9F2F-DAAA8006CE5B}"/>
              </a:ext>
            </a:extLst>
          </p:cNvPr>
          <p:cNvCxnSpPr/>
          <p:nvPr userDrawn="1"/>
        </p:nvCxnSpPr>
        <p:spPr>
          <a:xfrm>
            <a:off x="9448800" y="-101600"/>
            <a:ext cx="1270000" cy="3131595"/>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868D090-B799-457F-AB9C-3E81D512D075}"/>
              </a:ext>
            </a:extLst>
          </p:cNvPr>
          <p:cNvCxnSpPr/>
          <p:nvPr userDrawn="1"/>
        </p:nvCxnSpPr>
        <p:spPr>
          <a:xfrm>
            <a:off x="10578367" y="2182902"/>
            <a:ext cx="1270000" cy="3131595"/>
          </a:xfrm>
          <a:prstGeom prst="line">
            <a:avLst/>
          </a:prstGeom>
          <a:ln w="12700" cap="rnd">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E4301D9-BB0D-4CCB-80D8-E30463BC9972}"/>
              </a:ext>
            </a:extLst>
          </p:cNvPr>
          <p:cNvCxnSpPr>
            <a:cxnSpLocks/>
          </p:cNvCxnSpPr>
          <p:nvPr userDrawn="1"/>
        </p:nvCxnSpPr>
        <p:spPr>
          <a:xfrm>
            <a:off x="10072008" y="-751980"/>
            <a:ext cx="807717" cy="2014296"/>
          </a:xfrm>
          <a:prstGeom prst="line">
            <a:avLst/>
          </a:prstGeom>
          <a:ln w="12700" cap="rnd">
            <a:solidFill>
              <a:srgbClr val="74277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995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61968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71801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67272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4206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33836332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33193111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406922578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214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586444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94084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04800" y="4847661"/>
            <a:ext cx="11582399" cy="677108"/>
          </a:xfrm>
        </p:spPr>
        <p:txBody>
          <a:bodyPr/>
          <a:lstStyle>
            <a:lvl1pPr>
              <a:defRPr sz="1600">
                <a:solidFill>
                  <a:schemeClr val="bg1"/>
                </a:solidFill>
              </a:defRPr>
            </a:lvl1pPr>
            <a:lvl2pPr>
              <a:defRPr sz="1600">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4800" y="3029995"/>
            <a:ext cx="11582400" cy="1793104"/>
          </a:xfrm>
          <a:noFill/>
        </p:spPr>
        <p:txBody>
          <a:bodyPr lIns="0" tIns="0" rIns="0" bIns="182880" anchor="b" anchorCtr="0"/>
          <a:lstStyle>
            <a:lvl1pPr>
              <a:defRPr sz="4400" strike="noStrike" spc="-49" baseline="0">
                <a:solidFill>
                  <a:srgbClr val="F2C811"/>
                </a:solidFill>
              </a:defRPr>
            </a:lvl1pPr>
          </a:lstStyle>
          <a:p>
            <a:r>
              <a:rPr lang="en-US"/>
              <a:t>Microsoft 365</a:t>
            </a:r>
            <a:br>
              <a:rPr lang="en-US"/>
            </a:br>
            <a:r>
              <a:rPr lang="en-US"/>
              <a:t>title or event name</a:t>
            </a:r>
          </a:p>
        </p:txBody>
      </p:sp>
      <p:pic>
        <p:nvPicPr>
          <p:cNvPr id="13" name="MS logo gray - EMF" descr="Microsoft logo, gray text version">
            <a:extLst>
              <a:ext uri="{FF2B5EF4-FFF2-40B4-BE49-F238E27FC236}">
                <a16:creationId xmlns:a16="http://schemas.microsoft.com/office/drawing/2014/main" id="{D70DE4D9-7154-44B7-AEBD-61AE929119EB}"/>
              </a:ext>
            </a:extLst>
          </p:cNvPr>
          <p:cNvPicPr>
            <a:picLocks noChangeAspect="1"/>
          </p:cNvPicPr>
          <p:nvPr userDrawn="1"/>
        </p:nvPicPr>
        <p:blipFill>
          <a:blip r:embed="rId2"/>
          <a:stretch>
            <a:fillRect/>
          </a:stretch>
        </p:blipFill>
        <p:spPr bwMode="black">
          <a:xfrm>
            <a:off x="304800" y="304800"/>
            <a:ext cx="1366440" cy="292608"/>
          </a:xfrm>
          <a:prstGeom prst="rect">
            <a:avLst/>
          </a:prstGeom>
        </p:spPr>
      </p:pic>
    </p:spTree>
    <p:extLst>
      <p:ext uri="{BB962C8B-B14F-4D97-AF65-F5344CB8AC3E}">
        <p14:creationId xmlns:p14="http://schemas.microsoft.com/office/powerpoint/2010/main" val="2264772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15377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91397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8018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17006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787183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7"/>
            <a:ext cx="11018520" cy="553998"/>
          </a:xfrm>
        </p:spPr>
        <p:txBody>
          <a:bodyPr/>
          <a:lstStyle/>
          <a:p>
            <a:r>
              <a:rPr lang="en-US"/>
              <a:t>Click to edit Master title style</a:t>
            </a:r>
          </a:p>
        </p:txBody>
      </p:sp>
    </p:spTree>
    <p:extLst>
      <p:ext uri="{BB962C8B-B14F-4D97-AF65-F5344CB8AC3E}">
        <p14:creationId xmlns:p14="http://schemas.microsoft.com/office/powerpoint/2010/main" val="2341718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87514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lstStyle/>
          <a:p>
            <a:r>
              <a:rPr lang="en-US"/>
              <a:t>Click to edit Master title style</a:t>
            </a:r>
          </a:p>
        </p:txBody>
      </p:sp>
    </p:spTree>
    <p:extLst>
      <p:ext uri="{BB962C8B-B14F-4D97-AF65-F5344CB8AC3E}">
        <p14:creationId xmlns:p14="http://schemas.microsoft.com/office/powerpoint/2010/main" val="548028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853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4728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117050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3" y="1141414"/>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7"/>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3"/>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541297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7"/>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3"/>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3" y="1141414"/>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229883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4"/>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556" indent="0">
              <a:buNone/>
              <a:defRPr sz="1200">
                <a:gradFill flip="none" rotWithShape="1">
                  <a:gsLst>
                    <a:gs pos="82000">
                      <a:schemeClr val="bg1"/>
                    </a:gs>
                    <a:gs pos="0">
                      <a:schemeClr val="bg1"/>
                    </a:gs>
                  </a:gsLst>
                  <a:lin ang="2700000" scaled="1"/>
                  <a:tileRect/>
                </a:gradFill>
                <a:latin typeface="+mj-lt"/>
              </a:defRPr>
            </a:lvl2pPr>
            <a:lvl3pPr marL="457112" indent="0">
              <a:buNone/>
              <a:defRPr sz="1200">
                <a:gradFill flip="none" rotWithShape="1">
                  <a:gsLst>
                    <a:gs pos="82000">
                      <a:schemeClr val="bg1"/>
                    </a:gs>
                    <a:gs pos="0">
                      <a:schemeClr val="bg1"/>
                    </a:gs>
                  </a:gsLst>
                  <a:lin ang="2700000" scaled="1"/>
                  <a:tileRect/>
                </a:gradFill>
                <a:latin typeface="+mj-lt"/>
              </a:defRPr>
            </a:lvl3pPr>
            <a:lvl4pPr marL="661861" indent="0">
              <a:buNone/>
              <a:defRPr sz="1200">
                <a:gradFill flip="none" rotWithShape="1">
                  <a:gsLst>
                    <a:gs pos="82000">
                      <a:schemeClr val="bg1"/>
                    </a:gs>
                    <a:gs pos="0">
                      <a:schemeClr val="bg1"/>
                    </a:gs>
                  </a:gsLst>
                  <a:lin ang="2700000" scaled="1"/>
                  <a:tileRect/>
                </a:gradFill>
                <a:latin typeface="+mj-lt"/>
              </a:defRPr>
            </a:lvl4pPr>
            <a:lvl5pPr marL="855499"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2892126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4"/>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556" indent="0">
              <a:buNone/>
              <a:defRPr sz="1200">
                <a:gradFill flip="none" rotWithShape="1">
                  <a:gsLst>
                    <a:gs pos="82000">
                      <a:schemeClr val="bg1"/>
                    </a:gs>
                    <a:gs pos="0">
                      <a:schemeClr val="bg1"/>
                    </a:gs>
                  </a:gsLst>
                  <a:lin ang="2700000" scaled="1"/>
                  <a:tileRect/>
                </a:gradFill>
                <a:latin typeface="+mj-lt"/>
              </a:defRPr>
            </a:lvl2pPr>
            <a:lvl3pPr marL="457112" indent="0">
              <a:buNone/>
              <a:defRPr sz="1200">
                <a:gradFill flip="none" rotWithShape="1">
                  <a:gsLst>
                    <a:gs pos="82000">
                      <a:schemeClr val="bg1"/>
                    </a:gs>
                    <a:gs pos="0">
                      <a:schemeClr val="bg1"/>
                    </a:gs>
                  </a:gsLst>
                  <a:lin ang="2700000" scaled="1"/>
                  <a:tileRect/>
                </a:gradFill>
                <a:latin typeface="+mj-lt"/>
              </a:defRPr>
            </a:lvl3pPr>
            <a:lvl4pPr marL="661861" indent="0">
              <a:buNone/>
              <a:defRPr sz="1200">
                <a:gradFill flip="none" rotWithShape="1">
                  <a:gsLst>
                    <a:gs pos="82000">
                      <a:schemeClr val="bg1"/>
                    </a:gs>
                    <a:gs pos="0">
                      <a:schemeClr val="bg1"/>
                    </a:gs>
                  </a:gsLst>
                  <a:lin ang="2700000" scaled="1"/>
                  <a:tileRect/>
                </a:gradFill>
                <a:latin typeface="+mj-lt"/>
              </a:defRPr>
            </a:lvl4pPr>
            <a:lvl5pPr marL="855499"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453792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2"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6"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1"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90"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3186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5"/>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2"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6"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1"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80704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3"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4"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2"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6"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1"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062083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5"/>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5368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1" y="1436688"/>
            <a:ext cx="4714875" cy="1231106"/>
          </a:xfrm>
        </p:spPr>
        <p:txBody>
          <a:bodyPr wrap="square">
            <a:spAutoFit/>
          </a:bodyPr>
          <a:lstStyle>
            <a:lvl1pPr marL="0" indent="0">
              <a:spcBef>
                <a:spcPts val="1223"/>
              </a:spcBef>
              <a:buClr>
                <a:schemeClr val="tx1"/>
              </a:buClr>
              <a:buFont typeface="Wingdings" panose="05000000000000000000" pitchFamily="2" charset="2"/>
              <a:buNone/>
              <a:defRPr sz="2000" b="0">
                <a:latin typeface="+mn-lt"/>
                <a:cs typeface="Segoe UI" panose="020B0502040204020203" pitchFamily="34" charset="0"/>
              </a:defRPr>
            </a:lvl1pPr>
            <a:lvl2pPr marL="255539" indent="0">
              <a:buFont typeface="Wingdings" panose="05000000000000000000" pitchFamily="2" charset="2"/>
              <a:buNone/>
              <a:defRPr sz="1600" b="0">
                <a:latin typeface="+mn-lt"/>
              </a:defRPr>
            </a:lvl2pPr>
            <a:lvl3pPr marL="450764" indent="0">
              <a:buFont typeface="Wingdings" panose="05000000000000000000" pitchFamily="2" charset="2"/>
              <a:buNone/>
              <a:tabLst/>
              <a:defRPr sz="1200" b="0">
                <a:latin typeface="+mn-lt"/>
              </a:defRPr>
            </a:lvl3pPr>
            <a:lvl4pPr marL="652337" indent="0">
              <a:buFont typeface="Wingdings" panose="05000000000000000000" pitchFamily="2" charset="2"/>
              <a:buNone/>
              <a:defRPr sz="1100" b="0">
                <a:latin typeface="+mn-lt"/>
              </a:defRPr>
            </a:lvl4pPr>
            <a:lvl5pPr marL="853911"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3"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3"/>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3436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7" y="2431804"/>
            <a:ext cx="4160520" cy="997196"/>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7" y="3874499"/>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3"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3"/>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9786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980214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8"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1" y="1672493"/>
            <a:ext cx="4714875" cy="1231106"/>
          </a:xfrm>
        </p:spPr>
        <p:txBody>
          <a:bodyPr wrap="square">
            <a:spAutoFit/>
          </a:bodyPr>
          <a:lstStyle>
            <a:lvl1pPr marL="0" indent="0">
              <a:spcBef>
                <a:spcPts val="1223"/>
              </a:spcBef>
              <a:buClr>
                <a:schemeClr val="tx1"/>
              </a:buClr>
              <a:buFont typeface="Wingdings" panose="05000000000000000000" pitchFamily="2" charset="2"/>
              <a:buNone/>
              <a:defRPr sz="2000" b="0">
                <a:latin typeface="+mn-lt"/>
                <a:cs typeface="Segoe UI" panose="020B0502040204020203" pitchFamily="34" charset="0"/>
              </a:defRPr>
            </a:lvl1pPr>
            <a:lvl2pPr marL="255539" indent="0">
              <a:buFont typeface="Wingdings" panose="05000000000000000000" pitchFamily="2" charset="2"/>
              <a:buNone/>
              <a:defRPr sz="1600" b="0">
                <a:latin typeface="+mn-lt"/>
              </a:defRPr>
            </a:lvl2pPr>
            <a:lvl3pPr marL="450764" indent="0">
              <a:buFont typeface="Wingdings" panose="05000000000000000000" pitchFamily="2" charset="2"/>
              <a:buNone/>
              <a:tabLst/>
              <a:defRPr sz="1200" b="0">
                <a:latin typeface="+mn-lt"/>
              </a:defRPr>
            </a:lvl3pPr>
            <a:lvl4pPr marL="652337" indent="0">
              <a:buFont typeface="Wingdings" panose="05000000000000000000" pitchFamily="2" charset="2"/>
              <a:buNone/>
              <a:defRPr sz="1100" b="0">
                <a:latin typeface="+mn-lt"/>
              </a:defRPr>
            </a:lvl4pPr>
            <a:lvl5pPr marL="853911"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7767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486"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495"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40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795"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35010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19133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508502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106039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0242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54" tIns="182854" rIns="182854" bIns="182854" rtlCol="0" anchor="b" anchorCtr="0">
            <a:noAutofit/>
          </a:bodyPr>
          <a:lstStyle/>
          <a:p>
            <a:pPr marR="0" lvl="0" indent="0" defTabSz="932563"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760214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4"/>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449" y="619048"/>
            <a:ext cx="455362" cy="455362"/>
          </a:xfrm>
          <a:prstGeom prst="rect">
            <a:avLst/>
          </a:prstGeom>
        </p:spPr>
      </p:pic>
    </p:spTree>
    <p:extLst>
      <p:ext uri="{BB962C8B-B14F-4D97-AF65-F5344CB8AC3E}">
        <p14:creationId xmlns:p14="http://schemas.microsoft.com/office/powerpoint/2010/main" val="1886879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39871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29232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884951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962310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870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54" tIns="182854" rIns="182854" bIns="182854" rtlCol="0" anchor="b" anchorCtr="0">
            <a:noAutofit/>
          </a:bodyPr>
          <a:lstStyle/>
          <a:p>
            <a:pPr marR="0" lvl="0" indent="0" defTabSz="932563"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0700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4"/>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39657" y="454050"/>
            <a:ext cx="785356" cy="7853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5724" y="610881"/>
            <a:ext cx="453222" cy="453222"/>
          </a:xfrm>
          <a:prstGeom prst="rect">
            <a:avLst/>
          </a:prstGeom>
        </p:spPr>
      </p:pic>
    </p:spTree>
    <p:extLst>
      <p:ext uri="{BB962C8B-B14F-4D97-AF65-F5344CB8AC3E}">
        <p14:creationId xmlns:p14="http://schemas.microsoft.com/office/powerpoint/2010/main" val="4108424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65163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013322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733078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284861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54" tIns="182854" rIns="182854" bIns="182854" rtlCol="0" anchor="b" anchorCtr="0">
            <a:noAutofit/>
          </a:bodyPr>
          <a:lstStyle/>
          <a:p>
            <a:pPr marR="0" lvl="0" indent="0" defTabSz="932563"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41058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4"/>
            <a:ext cx="6089650" cy="203041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735" y="618128"/>
            <a:ext cx="457200" cy="457200"/>
          </a:xfrm>
          <a:prstGeom prst="rect">
            <a:avLst/>
          </a:prstGeom>
        </p:spPr>
      </p:pic>
    </p:spTree>
    <p:extLst>
      <p:ext uri="{BB962C8B-B14F-4D97-AF65-F5344CB8AC3E}">
        <p14:creationId xmlns:p14="http://schemas.microsoft.com/office/powerpoint/2010/main" val="111679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46983729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251879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824384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888336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866669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54" tIns="182854" rIns="182854" bIns="182854" rtlCol="0" anchor="b" anchorCtr="0">
            <a:noAutofit/>
          </a:bodyPr>
          <a:lstStyle/>
          <a:p>
            <a:pPr marR="0" lvl="0" indent="0" defTabSz="932563"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388074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4"/>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5767" y="630160"/>
            <a:ext cx="457200" cy="457200"/>
          </a:xfrm>
          <a:prstGeom prst="rect">
            <a:avLst/>
          </a:prstGeom>
        </p:spPr>
      </p:pic>
    </p:spTree>
    <p:extLst>
      <p:ext uri="{BB962C8B-B14F-4D97-AF65-F5344CB8AC3E}">
        <p14:creationId xmlns:p14="http://schemas.microsoft.com/office/powerpoint/2010/main" val="302129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278522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450142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4038705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587227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6.xml"/><Relationship Id="rId21" Type="http://schemas.openxmlformats.org/officeDocument/2006/relationships/slideLayout" Target="../slideLayouts/slideLayout51.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63" Type="http://schemas.openxmlformats.org/officeDocument/2006/relationships/slideLayout" Target="../slideLayouts/slideLayout93.xml"/><Relationship Id="rId68" Type="http://schemas.openxmlformats.org/officeDocument/2006/relationships/slideLayout" Target="../slideLayouts/slideLayout98.xml"/><Relationship Id="rId16" Type="http://schemas.openxmlformats.org/officeDocument/2006/relationships/slideLayout" Target="../slideLayouts/slideLayout4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3" Type="http://schemas.openxmlformats.org/officeDocument/2006/relationships/slideLayout" Target="../slideLayouts/slideLayout83.xml"/><Relationship Id="rId58" Type="http://schemas.openxmlformats.org/officeDocument/2006/relationships/slideLayout" Target="../slideLayouts/slideLayout88.xml"/><Relationship Id="rId66" Type="http://schemas.openxmlformats.org/officeDocument/2006/relationships/slideLayout" Target="../slideLayouts/slideLayout96.xml"/><Relationship Id="rId74" Type="http://schemas.openxmlformats.org/officeDocument/2006/relationships/theme" Target="../theme/theme2.xml"/><Relationship Id="rId5" Type="http://schemas.openxmlformats.org/officeDocument/2006/relationships/slideLayout" Target="../slideLayouts/slideLayout35.xml"/><Relationship Id="rId61" Type="http://schemas.openxmlformats.org/officeDocument/2006/relationships/slideLayout" Target="../slideLayouts/slideLayout91.xml"/><Relationship Id="rId19" Type="http://schemas.openxmlformats.org/officeDocument/2006/relationships/slideLayout" Target="../slideLayouts/slideLayout4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56" Type="http://schemas.openxmlformats.org/officeDocument/2006/relationships/slideLayout" Target="../slideLayouts/slideLayout86.xml"/><Relationship Id="rId64" Type="http://schemas.openxmlformats.org/officeDocument/2006/relationships/slideLayout" Target="../slideLayouts/slideLayout94.xml"/><Relationship Id="rId69" Type="http://schemas.openxmlformats.org/officeDocument/2006/relationships/slideLayout" Target="../slideLayouts/slideLayout99.xml"/><Relationship Id="rId77" Type="http://schemas.openxmlformats.org/officeDocument/2006/relationships/image" Target="../media/image24.emf"/><Relationship Id="rId8" Type="http://schemas.openxmlformats.org/officeDocument/2006/relationships/slideLayout" Target="../slideLayouts/slideLayout38.xml"/><Relationship Id="rId51" Type="http://schemas.openxmlformats.org/officeDocument/2006/relationships/slideLayout" Target="../slideLayouts/slideLayout81.xml"/><Relationship Id="rId72" Type="http://schemas.openxmlformats.org/officeDocument/2006/relationships/slideLayout" Target="../slideLayouts/slideLayout102.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59" Type="http://schemas.openxmlformats.org/officeDocument/2006/relationships/slideLayout" Target="../slideLayouts/slideLayout89.xml"/><Relationship Id="rId67" Type="http://schemas.openxmlformats.org/officeDocument/2006/relationships/slideLayout" Target="../slideLayouts/slideLayout97.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54" Type="http://schemas.openxmlformats.org/officeDocument/2006/relationships/slideLayout" Target="../slideLayouts/slideLayout84.xml"/><Relationship Id="rId62" Type="http://schemas.openxmlformats.org/officeDocument/2006/relationships/slideLayout" Target="../slideLayouts/slideLayout92.xml"/><Relationship Id="rId70" Type="http://schemas.openxmlformats.org/officeDocument/2006/relationships/slideLayout" Target="../slideLayouts/slideLayout100.xml"/><Relationship Id="rId75" Type="http://schemas.openxmlformats.org/officeDocument/2006/relationships/image" Target="../media/image22.png"/><Relationship Id="rId1" Type="http://schemas.openxmlformats.org/officeDocument/2006/relationships/slideLayout" Target="../slideLayouts/slideLayout31.xml"/><Relationship Id="rId6" Type="http://schemas.openxmlformats.org/officeDocument/2006/relationships/slideLayout" Target="../slideLayouts/slideLayout36.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 Id="rId57" Type="http://schemas.openxmlformats.org/officeDocument/2006/relationships/slideLayout" Target="../slideLayouts/slideLayout87.xml"/><Relationship Id="rId10" Type="http://schemas.openxmlformats.org/officeDocument/2006/relationships/slideLayout" Target="../slideLayouts/slideLayout40.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slideLayout" Target="../slideLayouts/slideLayout82.xml"/><Relationship Id="rId60" Type="http://schemas.openxmlformats.org/officeDocument/2006/relationships/slideLayout" Target="../slideLayouts/slideLayout90.xml"/><Relationship Id="rId65" Type="http://schemas.openxmlformats.org/officeDocument/2006/relationships/slideLayout" Target="../slideLayouts/slideLayout95.xml"/><Relationship Id="rId73" Type="http://schemas.openxmlformats.org/officeDocument/2006/relationships/slideLayout" Target="../slideLayouts/slideLayout10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9" Type="http://schemas.openxmlformats.org/officeDocument/2006/relationships/slideLayout" Target="../slideLayouts/slideLayout69.xml"/><Relationship Id="rId34" Type="http://schemas.openxmlformats.org/officeDocument/2006/relationships/slideLayout" Target="../slideLayouts/slideLayout64.xml"/><Relationship Id="rId50" Type="http://schemas.openxmlformats.org/officeDocument/2006/relationships/slideLayout" Target="../slideLayouts/slideLayout80.xml"/><Relationship Id="rId55" Type="http://schemas.openxmlformats.org/officeDocument/2006/relationships/slideLayout" Target="../slideLayouts/slideLayout85.xml"/><Relationship Id="rId76" Type="http://schemas.openxmlformats.org/officeDocument/2006/relationships/image" Target="../media/image23.svg"/><Relationship Id="rId7" Type="http://schemas.openxmlformats.org/officeDocument/2006/relationships/slideLayout" Target="../slideLayouts/slideLayout37.xml"/><Relationship Id="rId71" Type="http://schemas.openxmlformats.org/officeDocument/2006/relationships/slideLayout" Target="../slideLayouts/slideLayout101.xml"/><Relationship Id="rId2" Type="http://schemas.openxmlformats.org/officeDocument/2006/relationships/slideLayout" Target="../slideLayouts/slideLayout32.xml"/><Relationship Id="rId29"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29.xml"/><Relationship Id="rId21" Type="http://schemas.openxmlformats.org/officeDocument/2006/relationships/slideLayout" Target="../slideLayouts/slideLayout124.xml"/><Relationship Id="rId42" Type="http://schemas.openxmlformats.org/officeDocument/2006/relationships/slideLayout" Target="../slideLayouts/slideLayout145.xml"/><Relationship Id="rId47" Type="http://schemas.openxmlformats.org/officeDocument/2006/relationships/slideLayout" Target="../slideLayouts/slideLayout150.xml"/><Relationship Id="rId63" Type="http://schemas.openxmlformats.org/officeDocument/2006/relationships/slideLayout" Target="../slideLayouts/slideLayout166.xml"/><Relationship Id="rId68" Type="http://schemas.openxmlformats.org/officeDocument/2006/relationships/slideLayout" Target="../slideLayouts/slideLayout171.xml"/><Relationship Id="rId16" Type="http://schemas.openxmlformats.org/officeDocument/2006/relationships/slideLayout" Target="../slideLayouts/slideLayout11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37" Type="http://schemas.openxmlformats.org/officeDocument/2006/relationships/slideLayout" Target="../slideLayouts/slideLayout140.xml"/><Relationship Id="rId40" Type="http://schemas.openxmlformats.org/officeDocument/2006/relationships/slideLayout" Target="../slideLayouts/slideLayout143.xml"/><Relationship Id="rId45" Type="http://schemas.openxmlformats.org/officeDocument/2006/relationships/slideLayout" Target="../slideLayouts/slideLayout148.xml"/><Relationship Id="rId53" Type="http://schemas.openxmlformats.org/officeDocument/2006/relationships/slideLayout" Target="../slideLayouts/slideLayout156.xml"/><Relationship Id="rId58" Type="http://schemas.openxmlformats.org/officeDocument/2006/relationships/slideLayout" Target="../slideLayouts/slideLayout161.xml"/><Relationship Id="rId66" Type="http://schemas.openxmlformats.org/officeDocument/2006/relationships/slideLayout" Target="../slideLayouts/slideLayout169.xml"/><Relationship Id="rId74" Type="http://schemas.openxmlformats.org/officeDocument/2006/relationships/slideLayout" Target="../slideLayouts/slideLayout177.xml"/><Relationship Id="rId5" Type="http://schemas.openxmlformats.org/officeDocument/2006/relationships/slideLayout" Target="../slideLayouts/slideLayout108.xml"/><Relationship Id="rId61" Type="http://schemas.openxmlformats.org/officeDocument/2006/relationships/slideLayout" Target="../slideLayouts/slideLayout164.xml"/><Relationship Id="rId19" Type="http://schemas.openxmlformats.org/officeDocument/2006/relationships/slideLayout" Target="../slideLayouts/slideLayout12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slideLayout" Target="../slideLayouts/slideLayout138.xml"/><Relationship Id="rId43" Type="http://schemas.openxmlformats.org/officeDocument/2006/relationships/slideLayout" Target="../slideLayouts/slideLayout146.xml"/><Relationship Id="rId48" Type="http://schemas.openxmlformats.org/officeDocument/2006/relationships/slideLayout" Target="../slideLayouts/slideLayout151.xml"/><Relationship Id="rId56" Type="http://schemas.openxmlformats.org/officeDocument/2006/relationships/slideLayout" Target="../slideLayouts/slideLayout159.xml"/><Relationship Id="rId64" Type="http://schemas.openxmlformats.org/officeDocument/2006/relationships/slideLayout" Target="../slideLayouts/slideLayout167.xml"/><Relationship Id="rId69" Type="http://schemas.openxmlformats.org/officeDocument/2006/relationships/slideLayout" Target="../slideLayouts/slideLayout172.xml"/><Relationship Id="rId77" Type="http://schemas.openxmlformats.org/officeDocument/2006/relationships/image" Target="../media/image23.svg"/><Relationship Id="rId8" Type="http://schemas.openxmlformats.org/officeDocument/2006/relationships/slideLayout" Target="../slideLayouts/slideLayout111.xml"/><Relationship Id="rId51" Type="http://schemas.openxmlformats.org/officeDocument/2006/relationships/slideLayout" Target="../slideLayouts/slideLayout154.xml"/><Relationship Id="rId72" Type="http://schemas.openxmlformats.org/officeDocument/2006/relationships/slideLayout" Target="../slideLayouts/slideLayout175.xml"/><Relationship Id="rId3" Type="http://schemas.openxmlformats.org/officeDocument/2006/relationships/slideLayout" Target="../slideLayouts/slideLayout106.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38" Type="http://schemas.openxmlformats.org/officeDocument/2006/relationships/slideLayout" Target="../slideLayouts/slideLayout141.xml"/><Relationship Id="rId46" Type="http://schemas.openxmlformats.org/officeDocument/2006/relationships/slideLayout" Target="../slideLayouts/slideLayout149.xml"/><Relationship Id="rId59" Type="http://schemas.openxmlformats.org/officeDocument/2006/relationships/slideLayout" Target="../slideLayouts/slideLayout162.xml"/><Relationship Id="rId67" Type="http://schemas.openxmlformats.org/officeDocument/2006/relationships/slideLayout" Target="../slideLayouts/slideLayout170.xml"/><Relationship Id="rId20" Type="http://schemas.openxmlformats.org/officeDocument/2006/relationships/slideLayout" Target="../slideLayouts/slideLayout123.xml"/><Relationship Id="rId41" Type="http://schemas.openxmlformats.org/officeDocument/2006/relationships/slideLayout" Target="../slideLayouts/slideLayout144.xml"/><Relationship Id="rId54" Type="http://schemas.openxmlformats.org/officeDocument/2006/relationships/slideLayout" Target="../slideLayouts/slideLayout157.xml"/><Relationship Id="rId62" Type="http://schemas.openxmlformats.org/officeDocument/2006/relationships/slideLayout" Target="../slideLayouts/slideLayout165.xml"/><Relationship Id="rId70" Type="http://schemas.openxmlformats.org/officeDocument/2006/relationships/slideLayout" Target="../slideLayouts/slideLayout173.xml"/><Relationship Id="rId75" Type="http://schemas.openxmlformats.org/officeDocument/2006/relationships/theme" Target="../theme/theme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slideLayout" Target="../slideLayouts/slideLayout139.xml"/><Relationship Id="rId49" Type="http://schemas.openxmlformats.org/officeDocument/2006/relationships/slideLayout" Target="../slideLayouts/slideLayout152.xml"/><Relationship Id="rId57" Type="http://schemas.openxmlformats.org/officeDocument/2006/relationships/slideLayout" Target="../slideLayouts/slideLayout160.xml"/><Relationship Id="rId10" Type="http://schemas.openxmlformats.org/officeDocument/2006/relationships/slideLayout" Target="../slideLayouts/slideLayout113.xml"/><Relationship Id="rId31" Type="http://schemas.openxmlformats.org/officeDocument/2006/relationships/slideLayout" Target="../slideLayouts/slideLayout134.xml"/><Relationship Id="rId44" Type="http://schemas.openxmlformats.org/officeDocument/2006/relationships/slideLayout" Target="../slideLayouts/slideLayout147.xml"/><Relationship Id="rId52" Type="http://schemas.openxmlformats.org/officeDocument/2006/relationships/slideLayout" Target="../slideLayouts/slideLayout155.xml"/><Relationship Id="rId60" Type="http://schemas.openxmlformats.org/officeDocument/2006/relationships/slideLayout" Target="../slideLayouts/slideLayout163.xml"/><Relationship Id="rId65" Type="http://schemas.openxmlformats.org/officeDocument/2006/relationships/slideLayout" Target="../slideLayouts/slideLayout168.xml"/><Relationship Id="rId73" Type="http://schemas.openxmlformats.org/officeDocument/2006/relationships/slideLayout" Target="../slideLayouts/slideLayout176.xml"/><Relationship Id="rId78" Type="http://schemas.openxmlformats.org/officeDocument/2006/relationships/image" Target="../media/image24.emf"/><Relationship Id="rId4" Type="http://schemas.openxmlformats.org/officeDocument/2006/relationships/slideLayout" Target="../slideLayouts/slideLayout107.xml"/><Relationship Id="rId9" Type="http://schemas.openxmlformats.org/officeDocument/2006/relationships/slideLayout" Target="../slideLayouts/slideLayout112.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9" Type="http://schemas.openxmlformats.org/officeDocument/2006/relationships/slideLayout" Target="../slideLayouts/slideLayout142.xml"/><Relationship Id="rId34" Type="http://schemas.openxmlformats.org/officeDocument/2006/relationships/slideLayout" Target="../slideLayouts/slideLayout137.xml"/><Relationship Id="rId50" Type="http://schemas.openxmlformats.org/officeDocument/2006/relationships/slideLayout" Target="../slideLayouts/slideLayout153.xml"/><Relationship Id="rId55" Type="http://schemas.openxmlformats.org/officeDocument/2006/relationships/slideLayout" Target="../slideLayouts/slideLayout158.xml"/><Relationship Id="rId76" Type="http://schemas.openxmlformats.org/officeDocument/2006/relationships/image" Target="../media/image22.png"/><Relationship Id="rId7" Type="http://schemas.openxmlformats.org/officeDocument/2006/relationships/slideLayout" Target="../slideLayouts/slideLayout110.xml"/><Relationship Id="rId71" Type="http://schemas.openxmlformats.org/officeDocument/2006/relationships/slideLayout" Target="../slideLayouts/slideLayout174.xml"/><Relationship Id="rId2" Type="http://schemas.openxmlformats.org/officeDocument/2006/relationships/slideLayout" Target="../slideLayouts/slideLayout105.xml"/><Relationship Id="rId29" Type="http://schemas.openxmlformats.org/officeDocument/2006/relationships/slideLayout" Target="../slideLayouts/slideLayout1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5.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theme" Target="../theme/theme4.xml"/><Relationship Id="rId5" Type="http://schemas.openxmlformats.org/officeDocument/2006/relationships/slideLayout" Target="../slideLayouts/slideLayout18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698500"/>
            <a:ext cx="11586711" cy="67170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a:extLst>
              <a:ext uri="{FF2B5EF4-FFF2-40B4-BE49-F238E27FC236}">
                <a16:creationId xmlns:a16="http://schemas.microsoft.com/office/drawing/2014/main" id="{B458F08C-E145-410B-B71F-F971408D4FA6}"/>
              </a:ext>
              <a:ext uri="{C183D7F6-B498-43B3-948B-1728B52AA6E4}">
                <adec:decorative xmlns:adec="http://schemas.microsoft.com/office/drawing/2017/decorative" val="1"/>
              </a:ext>
            </a:extLst>
          </p:cNvPr>
          <p:cNvPicPr>
            <a:picLocks noChangeAspect="1"/>
          </p:cNvPicPr>
          <p:nvPr userDrawn="1"/>
        </p:nvPicPr>
        <p:blipFill rotWithShape="1">
          <a:blip r:embed="rId32"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77014062"/>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933" r:id="rId3"/>
    <p:sldLayoutId id="2147483926" r:id="rId4"/>
    <p:sldLayoutId id="2147483931"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 id="2147483666" r:id="rId27"/>
    <p:sldLayoutId id="2147483680" r:id="rId28"/>
    <p:sldLayoutId id="2147483932" r:id="rId29"/>
    <p:sldLayoutId id="2147483935" r:id="rId3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41" pos="192" userDrawn="1">
          <p15:clr>
            <a:srgbClr val="F26B43"/>
          </p15:clr>
        </p15:guide>
        <p15:guide id="42" pos="7488" userDrawn="1">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192" userDrawn="1">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8"/>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7"/>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4124350596"/>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6" r:id="rId30"/>
    <p:sldLayoutId id="2147483967" r:id="rId31"/>
    <p:sldLayoutId id="2147483968" r:id="rId32"/>
    <p:sldLayoutId id="2147483969" r:id="rId33"/>
    <p:sldLayoutId id="2147483970" r:id="rId34"/>
    <p:sldLayoutId id="2147483971" r:id="rId35"/>
    <p:sldLayoutId id="2147483972" r:id="rId36"/>
    <p:sldLayoutId id="2147483973" r:id="rId37"/>
    <p:sldLayoutId id="2147483974" r:id="rId38"/>
    <p:sldLayoutId id="2147483975" r:id="rId39"/>
    <p:sldLayoutId id="2147483976" r:id="rId40"/>
    <p:sldLayoutId id="2147483977" r:id="rId41"/>
    <p:sldLayoutId id="2147483978" r:id="rId42"/>
    <p:sldLayoutId id="2147483979" r:id="rId43"/>
    <p:sldLayoutId id="2147483980" r:id="rId44"/>
    <p:sldLayoutId id="2147483981" r:id="rId45"/>
    <p:sldLayoutId id="2147483982" r:id="rId46"/>
    <p:sldLayoutId id="2147483983" r:id="rId47"/>
    <p:sldLayoutId id="2147483984" r:id="rId48"/>
    <p:sldLayoutId id="2147483985" r:id="rId49"/>
    <p:sldLayoutId id="2147483986" r:id="rId50"/>
    <p:sldLayoutId id="2147483987" r:id="rId51"/>
    <p:sldLayoutId id="2147483988" r:id="rId52"/>
    <p:sldLayoutId id="2147483989" r:id="rId53"/>
    <p:sldLayoutId id="2147483990" r:id="rId54"/>
    <p:sldLayoutId id="2147483991" r:id="rId55"/>
    <p:sldLayoutId id="2147483992" r:id="rId56"/>
    <p:sldLayoutId id="2147483993" r:id="rId57"/>
    <p:sldLayoutId id="2147483994" r:id="rId58"/>
    <p:sldLayoutId id="2147483995" r:id="rId59"/>
    <p:sldLayoutId id="2147483996" r:id="rId60"/>
    <p:sldLayoutId id="2147483997" r:id="rId61"/>
    <p:sldLayoutId id="2147483998" r:id="rId62"/>
    <p:sldLayoutId id="2147483999" r:id="rId63"/>
    <p:sldLayoutId id="2147484000" r:id="rId64"/>
    <p:sldLayoutId id="2147484001" r:id="rId65"/>
    <p:sldLayoutId id="2147484002" r:id="rId66"/>
    <p:sldLayoutId id="2147484003" r:id="rId67"/>
    <p:sldLayoutId id="2147484004" r:id="rId68"/>
    <p:sldLayoutId id="2147484005" r:id="rId69"/>
    <p:sldLayoutId id="2147484006" r:id="rId70"/>
    <p:sldLayoutId id="2147484007" r:id="rId71"/>
    <p:sldLayoutId id="2147484008" r:id="rId72"/>
    <p:sldLayoutId id="2147484009" r:id="rId7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69">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014585866"/>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 id="2147484039" r:id="rId29"/>
    <p:sldLayoutId id="2147484040" r:id="rId30"/>
    <p:sldLayoutId id="2147484041" r:id="rId31"/>
    <p:sldLayoutId id="2147484042" r:id="rId32"/>
    <p:sldLayoutId id="2147484043" r:id="rId33"/>
    <p:sldLayoutId id="2147484044" r:id="rId34"/>
    <p:sldLayoutId id="2147484045" r:id="rId35"/>
    <p:sldLayoutId id="2147484046" r:id="rId36"/>
    <p:sldLayoutId id="2147484047" r:id="rId37"/>
    <p:sldLayoutId id="2147484048" r:id="rId38"/>
    <p:sldLayoutId id="2147484049" r:id="rId39"/>
    <p:sldLayoutId id="2147484050" r:id="rId40"/>
    <p:sldLayoutId id="2147484051" r:id="rId41"/>
    <p:sldLayoutId id="2147484052" r:id="rId42"/>
    <p:sldLayoutId id="2147484053" r:id="rId43"/>
    <p:sldLayoutId id="2147484054" r:id="rId44"/>
    <p:sldLayoutId id="2147484055" r:id="rId45"/>
    <p:sldLayoutId id="2147484056" r:id="rId46"/>
    <p:sldLayoutId id="2147484057" r:id="rId47"/>
    <p:sldLayoutId id="2147484058" r:id="rId48"/>
    <p:sldLayoutId id="2147484059" r:id="rId49"/>
    <p:sldLayoutId id="2147484060" r:id="rId50"/>
    <p:sldLayoutId id="2147484061" r:id="rId51"/>
    <p:sldLayoutId id="2147484062" r:id="rId52"/>
    <p:sldLayoutId id="2147484063" r:id="rId53"/>
    <p:sldLayoutId id="2147484064" r:id="rId54"/>
    <p:sldLayoutId id="2147484065" r:id="rId55"/>
    <p:sldLayoutId id="2147484066" r:id="rId56"/>
    <p:sldLayoutId id="2147484067" r:id="rId57"/>
    <p:sldLayoutId id="2147484068" r:id="rId58"/>
    <p:sldLayoutId id="2147484069" r:id="rId59"/>
    <p:sldLayoutId id="2147484070" r:id="rId60"/>
    <p:sldLayoutId id="2147484071" r:id="rId61"/>
    <p:sldLayoutId id="2147484072" r:id="rId62"/>
    <p:sldLayoutId id="2147484073" r:id="rId63"/>
    <p:sldLayoutId id="2147484074" r:id="rId64"/>
    <p:sldLayoutId id="2147484075" r:id="rId65"/>
    <p:sldLayoutId id="2147484076" r:id="rId66"/>
    <p:sldLayoutId id="2147484077" r:id="rId67"/>
    <p:sldLayoutId id="2147484078" r:id="rId68"/>
    <p:sldLayoutId id="2147484079" r:id="rId69"/>
    <p:sldLayoutId id="2147484080" r:id="rId70"/>
    <p:sldLayoutId id="2147484081" r:id="rId71"/>
    <p:sldLayoutId id="2147484082" r:id="rId72"/>
    <p:sldLayoutId id="2147484083" r:id="rId73"/>
    <p:sldLayoutId id="2147484084"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733299"/>
          </a:xfrm>
          <a:prstGeom prst="rect">
            <a:avLst/>
          </a:prstGeom>
        </p:spPr>
        <p:txBody>
          <a:bodyPr vert="horz" wrap="square" lIns="146289" tIns="0" rIns="146289"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9242" y="1411761"/>
            <a:ext cx="11653521" cy="1704996"/>
          </a:xfrm>
          <a:prstGeom prst="rect">
            <a:avLst/>
          </a:prstGeom>
        </p:spPr>
        <p:txBody>
          <a:bodyPr vert="horz" wrap="square" lIns="146289" tIns="0" rIns="146289"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269241" y="6566933"/>
            <a:ext cx="3859607" cy="364224"/>
          </a:xfrm>
          <a:prstGeom prst="rect">
            <a:avLst/>
          </a:prstGeom>
        </p:spPr>
        <p:txBody>
          <a:bodyPr vert="horz" lIns="0" tIns="45716" rIns="91431" bIns="45716" rtlCol="0" anchor="ctr"/>
          <a:lstStyle>
            <a:lvl1pPr algn="l">
              <a:defRPr sz="1176">
                <a:gradFill>
                  <a:gsLst>
                    <a:gs pos="0">
                      <a:schemeClr val="bg2">
                        <a:lumMod val="75000"/>
                      </a:schemeClr>
                    </a:gs>
                    <a:gs pos="100000">
                      <a:schemeClr val="bg2">
                        <a:lumMod val="75000"/>
                      </a:schemeClr>
                    </a:gs>
                  </a:gsLst>
                  <a:lin ang="5400000" scaled="0"/>
                </a:gradFill>
              </a:defRPr>
            </a:lvl1pPr>
          </a:lstStyle>
          <a:p>
            <a:pPr defTabSz="914256">
              <a:defRPr/>
            </a:pPr>
            <a:endParaRPr lang="en-US" dirty="0">
              <a:gradFill>
                <a:gsLst>
                  <a:gs pos="0">
                    <a:srgbClr val="DDDDDD">
                      <a:lumMod val="75000"/>
                    </a:srgbClr>
                  </a:gs>
                  <a:gs pos="100000">
                    <a:srgbClr val="DDDDDD">
                      <a:lumMod val="75000"/>
                    </a:srgbClr>
                  </a:gs>
                </a:gsLst>
                <a:lin ang="5400000" scaled="0"/>
              </a:gradFill>
            </a:endParaRPr>
          </a:p>
        </p:txBody>
      </p:sp>
      <p:sp>
        <p:nvSpPr>
          <p:cNvPr id="5" name="Slide Number Placeholder 4"/>
          <p:cNvSpPr>
            <a:spLocks noGrp="1"/>
          </p:cNvSpPr>
          <p:nvPr>
            <p:ph type="sldNum" sz="quarter" idx="4"/>
          </p:nvPr>
        </p:nvSpPr>
        <p:spPr>
          <a:xfrm>
            <a:off x="9077859" y="6564685"/>
            <a:ext cx="2844904" cy="364224"/>
          </a:xfrm>
          <a:prstGeom prst="rect">
            <a:avLst/>
          </a:prstGeom>
        </p:spPr>
        <p:txBody>
          <a:bodyPr vert="horz" lIns="91431" tIns="45716" rIns="0" bIns="45716" rtlCol="0" anchor="ctr"/>
          <a:lstStyle>
            <a:lvl1pPr algn="r">
              <a:defRPr sz="1176">
                <a:gradFill>
                  <a:gsLst>
                    <a:gs pos="0">
                      <a:schemeClr val="bg2">
                        <a:lumMod val="75000"/>
                      </a:schemeClr>
                    </a:gs>
                    <a:gs pos="100000">
                      <a:schemeClr val="bg2">
                        <a:lumMod val="75000"/>
                      </a:schemeClr>
                    </a:gs>
                  </a:gsLst>
                  <a:lin ang="5400000" scaled="0"/>
                </a:gradFill>
              </a:defRPr>
            </a:lvl1pPr>
          </a:lstStyle>
          <a:p>
            <a:pPr defTabSz="914256">
              <a:defRPr/>
            </a:pPr>
            <a:fld id="{25B1B22E-D3C8-4129-8E85-2E5037E3E69B}" type="slidenum">
              <a:rPr lang="en-US" smtClean="0">
                <a:gradFill>
                  <a:gsLst>
                    <a:gs pos="0">
                      <a:srgbClr val="DDDDDD">
                        <a:lumMod val="75000"/>
                      </a:srgbClr>
                    </a:gs>
                    <a:gs pos="100000">
                      <a:srgbClr val="DDDDDD">
                        <a:lumMod val="75000"/>
                      </a:srgbClr>
                    </a:gs>
                  </a:gsLst>
                  <a:lin ang="5400000" scaled="0"/>
                </a:gradFill>
              </a:rPr>
              <a:pPr defTabSz="914256">
                <a:defRPr/>
              </a:pPr>
              <a:t>‹#›</a:t>
            </a:fld>
            <a:endParaRPr lang="en-US" dirty="0">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2062846269"/>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2" r:id="rId6"/>
    <p:sldLayoutId id="2147484093" r:id="rId7"/>
    <p:sldLayoutId id="2147484094" r:id="rId8"/>
    <p:sldLayoutId id="2147484095" r:id="rId9"/>
    <p:sldLayoutId id="2147484096"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56" rtl="0" eaLnBrk="1" latinLnBrk="0" hangingPunct="1">
        <a:lnSpc>
          <a:spcPct val="90000"/>
        </a:lnSpc>
        <a:spcBef>
          <a:spcPct val="0"/>
        </a:spcBef>
        <a:buNone/>
        <a:defRPr lang="en-US" sz="529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14256" rtl="0" eaLnBrk="1" fontAlgn="auto" latinLnBrk="0" hangingPunct="1">
        <a:lnSpc>
          <a:spcPct val="90000"/>
        </a:lnSpc>
        <a:spcBef>
          <a:spcPts val="1176"/>
        </a:spcBef>
        <a:spcAft>
          <a:spcPts val="0"/>
        </a:spcAft>
        <a:buClrTx/>
        <a:buSzPct val="90000"/>
        <a:buFont typeface="Arial" pitchFamily="34" charset="0"/>
        <a:buNone/>
        <a:tabLst/>
        <a:defRPr sz="3921" b="0" kern="1200" spc="0" baseline="0">
          <a:gradFill>
            <a:gsLst>
              <a:gs pos="1250">
                <a:schemeClr val="tx1"/>
              </a:gs>
              <a:gs pos="100000">
                <a:schemeClr val="tx1"/>
              </a:gs>
            </a:gsLst>
            <a:lin ang="5400000" scaled="0"/>
          </a:gradFill>
          <a:latin typeface="+mj-lt"/>
          <a:ea typeface="+mn-ea"/>
          <a:cs typeface="+mn-cs"/>
        </a:defRPr>
      </a:lvl1pPr>
      <a:lvl2pPr marL="4669" marR="0" indent="0" algn="l" defTabSz="914256"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0" marR="0" indent="0" algn="l" defTabSz="914256"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3pPr>
      <a:lvl4pPr marL="1008311" marR="0" indent="-1008311" algn="l" defTabSz="914256" rtl="0" eaLnBrk="1" fontAlgn="auto" latinLnBrk="0" hangingPunct="1">
        <a:lnSpc>
          <a:spcPct val="90000"/>
        </a:lnSpc>
        <a:spcBef>
          <a:spcPct val="20000"/>
        </a:spcBef>
        <a:spcAft>
          <a:spcPts val="0"/>
        </a:spcAft>
        <a:buClrTx/>
        <a:buSzPct val="90000"/>
        <a:buFont typeface="Arial" pitchFamily="34" charset="0"/>
        <a:buNone/>
        <a:tabLst/>
        <a:defRPr sz="1568" kern="1200" spc="0" baseline="0">
          <a:gradFill>
            <a:gsLst>
              <a:gs pos="1250">
                <a:schemeClr val="tx1"/>
              </a:gs>
              <a:gs pos="100000">
                <a:schemeClr val="tx1"/>
              </a:gs>
            </a:gsLst>
            <a:lin ang="5400000" scaled="0"/>
          </a:gradFill>
          <a:latin typeface="+mn-lt"/>
          <a:ea typeface="+mn-ea"/>
          <a:cs typeface="+mn-cs"/>
        </a:defRPr>
      </a:lvl4pPr>
      <a:lvl5pPr marL="1008311" marR="0" indent="-1008311" algn="l" defTabSz="914256" rtl="0" eaLnBrk="1" fontAlgn="auto" latinLnBrk="0" hangingPunct="1">
        <a:lnSpc>
          <a:spcPct val="90000"/>
        </a:lnSpc>
        <a:spcBef>
          <a:spcPct val="20000"/>
        </a:spcBef>
        <a:spcAft>
          <a:spcPts val="0"/>
        </a:spcAft>
        <a:buClrTx/>
        <a:buSzPct val="90000"/>
        <a:buFont typeface="Arial" pitchFamily="34" charset="0"/>
        <a:buNone/>
        <a:tabLst/>
        <a:defRPr sz="1568" kern="1200" spc="0" baseline="0">
          <a:gradFill>
            <a:gsLst>
              <a:gs pos="1250">
                <a:schemeClr val="tx1"/>
              </a:gs>
              <a:gs pos="100000">
                <a:schemeClr val="tx1"/>
              </a:gs>
            </a:gsLst>
            <a:lin ang="5400000" scaled="0"/>
          </a:gradFill>
          <a:latin typeface="+mn-lt"/>
          <a:ea typeface="+mn-ea"/>
          <a:cs typeface="+mn-cs"/>
        </a:defRPr>
      </a:lvl5pPr>
      <a:lvl6pPr marL="2514200" indent="-228565" algn="l" defTabSz="91425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28" indent="-228565" algn="l" defTabSz="91425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54" indent="-228565" algn="l" defTabSz="91425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84" indent="-228565" algn="l" defTabSz="91425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6" rtl="0" eaLnBrk="1" latinLnBrk="0" hangingPunct="1">
        <a:defRPr sz="1765" kern="1200">
          <a:solidFill>
            <a:schemeClr val="tx1"/>
          </a:solidFill>
          <a:latin typeface="+mn-lt"/>
          <a:ea typeface="+mn-ea"/>
          <a:cs typeface="+mn-cs"/>
        </a:defRPr>
      </a:lvl1pPr>
      <a:lvl2pPr marL="457127" algn="l" defTabSz="914256" rtl="0" eaLnBrk="1" latinLnBrk="0" hangingPunct="1">
        <a:defRPr sz="1765" kern="1200">
          <a:solidFill>
            <a:schemeClr val="tx1"/>
          </a:solidFill>
          <a:latin typeface="+mn-lt"/>
          <a:ea typeface="+mn-ea"/>
          <a:cs typeface="+mn-cs"/>
        </a:defRPr>
      </a:lvl2pPr>
      <a:lvl3pPr marL="914256" algn="l" defTabSz="914256" rtl="0" eaLnBrk="1" latinLnBrk="0" hangingPunct="1">
        <a:defRPr sz="1765" kern="1200">
          <a:solidFill>
            <a:schemeClr val="tx1"/>
          </a:solidFill>
          <a:latin typeface="+mn-lt"/>
          <a:ea typeface="+mn-ea"/>
          <a:cs typeface="+mn-cs"/>
        </a:defRPr>
      </a:lvl3pPr>
      <a:lvl4pPr marL="1371382" algn="l" defTabSz="914256" rtl="0" eaLnBrk="1" latinLnBrk="0" hangingPunct="1">
        <a:defRPr sz="1765" kern="1200">
          <a:solidFill>
            <a:schemeClr val="tx1"/>
          </a:solidFill>
          <a:latin typeface="+mn-lt"/>
          <a:ea typeface="+mn-ea"/>
          <a:cs typeface="+mn-cs"/>
        </a:defRPr>
      </a:lvl4pPr>
      <a:lvl5pPr marL="1828509" algn="l" defTabSz="914256" rtl="0" eaLnBrk="1" latinLnBrk="0" hangingPunct="1">
        <a:defRPr sz="1765" kern="1200">
          <a:solidFill>
            <a:schemeClr val="tx1"/>
          </a:solidFill>
          <a:latin typeface="+mn-lt"/>
          <a:ea typeface="+mn-ea"/>
          <a:cs typeface="+mn-cs"/>
        </a:defRPr>
      </a:lvl5pPr>
      <a:lvl6pPr marL="2285638" algn="l" defTabSz="914256" rtl="0" eaLnBrk="1" latinLnBrk="0" hangingPunct="1">
        <a:defRPr sz="1765" kern="1200">
          <a:solidFill>
            <a:schemeClr val="tx1"/>
          </a:solidFill>
          <a:latin typeface="+mn-lt"/>
          <a:ea typeface="+mn-ea"/>
          <a:cs typeface="+mn-cs"/>
        </a:defRPr>
      </a:lvl6pPr>
      <a:lvl7pPr marL="2742763" algn="l" defTabSz="914256" rtl="0" eaLnBrk="1" latinLnBrk="0" hangingPunct="1">
        <a:defRPr sz="1765" kern="1200">
          <a:solidFill>
            <a:schemeClr val="tx1"/>
          </a:solidFill>
          <a:latin typeface="+mn-lt"/>
          <a:ea typeface="+mn-ea"/>
          <a:cs typeface="+mn-cs"/>
        </a:defRPr>
      </a:lvl7pPr>
      <a:lvl8pPr marL="3199891" algn="l" defTabSz="914256" rtl="0" eaLnBrk="1" latinLnBrk="0" hangingPunct="1">
        <a:defRPr sz="1765" kern="1200">
          <a:solidFill>
            <a:schemeClr val="tx1"/>
          </a:solidFill>
          <a:latin typeface="+mn-lt"/>
          <a:ea typeface="+mn-ea"/>
          <a:cs typeface="+mn-cs"/>
        </a:defRPr>
      </a:lvl8pPr>
      <a:lvl9pPr marL="3657019" algn="l" defTabSz="91425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pos="3917">
          <p15:clr>
            <a:srgbClr val="F26B43"/>
          </p15:clr>
        </p15:guide>
        <p15:guide id="3" pos="173">
          <p15:clr>
            <a:srgbClr val="F26B43"/>
          </p15:clr>
        </p15:guide>
        <p15:guide id="4" pos="317">
          <p15:clr>
            <a:srgbClr val="F26B43"/>
          </p15:clr>
        </p15:guide>
        <p15:guide id="5" orient="horz" pos="907">
          <p15:clr>
            <a:srgbClr val="F26B43"/>
          </p15:clr>
        </p15:guide>
        <p15:guide id="6" orient="horz" pos="187">
          <p15:clr>
            <a:srgbClr val="F26B43"/>
          </p15:clr>
        </p15:guide>
        <p15:guide id="7" pos="7661">
          <p15:clr>
            <a:srgbClr val="F26B43"/>
          </p15:clr>
        </p15:guide>
        <p15:guide id="8" orient="horz" pos="421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59.wmf"/><Relationship Id="rId7"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wmf"/></Relationships>
</file>

<file path=ppt/slides/_rels/slide19.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image" Target="../media/image64.wmf"/><Relationship Id="rId7" Type="http://schemas.openxmlformats.org/officeDocument/2006/relationships/hyperlink" Target="https://make.powerapps.com/"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65.wmf"/><Relationship Id="rId11" Type="http://schemas.openxmlformats.org/officeDocument/2006/relationships/image" Target="../media/image67.png"/><Relationship Id="rId5" Type="http://schemas.openxmlformats.org/officeDocument/2006/relationships/hyperlink" Target="http://aka.ms/Office365E5Trial" TargetMode="External"/><Relationship Id="rId10" Type="http://schemas.openxmlformats.org/officeDocument/2006/relationships/hyperlink" Target="https://aka.ms/powerappsandroid" TargetMode="External"/><Relationship Id="rId4" Type="http://schemas.openxmlformats.org/officeDocument/2006/relationships/hyperlink" Target="https://powerapps.microsoft.com/pricing/" TargetMode="External"/><Relationship Id="rId9" Type="http://schemas.openxmlformats.org/officeDocument/2006/relationships/hyperlink" Target="https://aka.ms/PowerAppsiO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learn.microsoft.com/en-us/power-apps/maker/canvas-apps/performance-tips"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hyperlink" Target="https://learn.microsoft.com/en-us/power-apps/maker/canvas-apps/common-performance-issue-resolutions#large-datasets-loading-slowly-on-different-platform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hyperlink" Target="http://aka.ms/ppac"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wmf"/><Relationship Id="rId7" Type="http://schemas.openxmlformats.org/officeDocument/2006/relationships/image" Target="../media/image73.wmf"/><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A25489B-3FBC-4024-A346-76A7BFA780D1}"/>
              </a:ext>
            </a:extLst>
          </p:cNvPr>
          <p:cNvSpPr>
            <a:spLocks noGrp="1"/>
          </p:cNvSpPr>
          <p:nvPr>
            <p:ph type="title"/>
          </p:nvPr>
        </p:nvSpPr>
        <p:spPr>
          <a:xfrm>
            <a:off x="304800" y="2410528"/>
            <a:ext cx="10944225" cy="1793104"/>
          </a:xfrm>
        </p:spPr>
        <p:txBody>
          <a:bodyPr/>
          <a:lstStyle/>
          <a:p>
            <a:pPr>
              <a:lnSpc>
                <a:spcPct val="100000"/>
              </a:lnSpc>
              <a:spcAft>
                <a:spcPts val="1200"/>
              </a:spcAft>
            </a:pPr>
            <a:r>
              <a:rPr lang="en-IN" sz="5400" b="1" dirty="0">
                <a:solidFill>
                  <a:srgbClr val="742774"/>
                </a:solidFill>
              </a:rPr>
              <a:t>BEST PRACTISE</a:t>
            </a:r>
            <a:br>
              <a:rPr lang="en-IN" sz="5400" dirty="0">
                <a:solidFill>
                  <a:srgbClr val="742774"/>
                </a:solidFill>
              </a:rPr>
            </a:br>
            <a:r>
              <a:rPr lang="en-IN" sz="4000" dirty="0">
                <a:solidFill>
                  <a:srgbClr val="742774"/>
                </a:solidFill>
              </a:rPr>
              <a:t>Microsoft Power Platform</a:t>
            </a:r>
            <a:endParaRPr lang="en-IN" sz="5400" dirty="0">
              <a:solidFill>
                <a:srgbClr val="742774"/>
              </a:solidFill>
            </a:endParaRPr>
          </a:p>
        </p:txBody>
      </p:sp>
      <p:sp>
        <p:nvSpPr>
          <p:cNvPr id="2" name="TextBox 1">
            <a:extLst>
              <a:ext uri="{FF2B5EF4-FFF2-40B4-BE49-F238E27FC236}">
                <a16:creationId xmlns:a16="http://schemas.microsoft.com/office/drawing/2014/main" id="{9346B083-5C96-4AE1-B617-A1D707B88C40}"/>
              </a:ext>
            </a:extLst>
          </p:cNvPr>
          <p:cNvSpPr txBox="1"/>
          <p:nvPr/>
        </p:nvSpPr>
        <p:spPr>
          <a:xfrm>
            <a:off x="182252" y="4203632"/>
            <a:ext cx="3562598"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gradFill>
                  <a:gsLst>
                    <a:gs pos="2917">
                      <a:schemeClr val="tx1"/>
                    </a:gs>
                    <a:gs pos="30000">
                      <a:schemeClr val="tx1"/>
                    </a:gs>
                  </a:gsLst>
                  <a:lin ang="5400000" scaled="0"/>
                </a:gradFill>
              </a:rPr>
              <a:t>Tc. Mohd Amirol Bin Ahmad</a:t>
            </a:r>
          </a:p>
        </p:txBody>
      </p:sp>
      <p:sp>
        <p:nvSpPr>
          <p:cNvPr id="3" name="TextBox 2">
            <a:extLst>
              <a:ext uri="{FF2B5EF4-FFF2-40B4-BE49-F238E27FC236}">
                <a16:creationId xmlns:a16="http://schemas.microsoft.com/office/drawing/2014/main" id="{2B637DBE-7E58-F38D-B0A3-B799D981A07A}"/>
              </a:ext>
            </a:extLst>
          </p:cNvPr>
          <p:cNvSpPr txBox="1"/>
          <p:nvPr/>
        </p:nvSpPr>
        <p:spPr>
          <a:xfrm>
            <a:off x="182252" y="4535142"/>
            <a:ext cx="3562598" cy="447815"/>
          </a:xfrm>
          <a:prstGeom prst="rect">
            <a:avLst/>
          </a:prstGeom>
          <a:noFill/>
        </p:spPr>
        <p:txBody>
          <a:bodyPr wrap="square" lIns="182880" tIns="146304" rIns="182880" bIns="146304" rtlCol="0">
            <a:spAutoFit/>
          </a:bodyPr>
          <a:lstStyle/>
          <a:p>
            <a:pPr>
              <a:lnSpc>
                <a:spcPct val="90000"/>
              </a:lnSpc>
              <a:spcAft>
                <a:spcPts val="600"/>
              </a:spcAft>
            </a:pPr>
            <a:r>
              <a:rPr lang="en-US" sz="1100" dirty="0">
                <a:gradFill>
                  <a:gsLst>
                    <a:gs pos="2917">
                      <a:schemeClr val="tx1"/>
                    </a:gs>
                    <a:gs pos="30000">
                      <a:schemeClr val="tx1"/>
                    </a:gs>
                  </a:gsLst>
                  <a:lin ang="5400000" scaled="0"/>
                </a:gradFill>
              </a:rPr>
              <a:t>Sr. Software Engineer</a:t>
            </a:r>
          </a:p>
        </p:txBody>
      </p:sp>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16D8A52-C331-4662-9B18-D0F56C1E0DC1}"/>
              </a:ext>
              <a:ext uri="{C183D7F6-B498-43B3-948B-1728B52AA6E4}">
                <adec:decorative xmlns:adec="http://schemas.microsoft.com/office/drawing/2017/decorative" val="1"/>
              </a:ext>
            </a:extLst>
          </p:cNvPr>
          <p:cNvSpPr/>
          <p:nvPr/>
        </p:nvSpPr>
        <p:spPr bwMode="auto">
          <a:xfrm flipH="1">
            <a:off x="6375232" y="-1"/>
            <a:ext cx="5816768" cy="5573487"/>
          </a:xfrm>
          <a:custGeom>
            <a:avLst/>
            <a:gdLst>
              <a:gd name="connsiteX0" fmla="*/ 5816768 w 5816768"/>
              <a:gd name="connsiteY0" fmla="*/ 0 h 5573487"/>
              <a:gd name="connsiteX1" fmla="*/ 0 w 5816768"/>
              <a:gd name="connsiteY1" fmla="*/ 0 h 5573487"/>
              <a:gd name="connsiteX2" fmla="*/ 0 w 5816768"/>
              <a:gd name="connsiteY2" fmla="*/ 5330209 h 5573487"/>
              <a:gd name="connsiteX3" fmla="*/ 243279 w 5816768"/>
              <a:gd name="connsiteY3" fmla="*/ 5573487 h 5573487"/>
            </a:gdLst>
            <a:ahLst/>
            <a:cxnLst>
              <a:cxn ang="0">
                <a:pos x="connsiteX0" y="connsiteY0"/>
              </a:cxn>
              <a:cxn ang="0">
                <a:pos x="connsiteX1" y="connsiteY1"/>
              </a:cxn>
              <a:cxn ang="0">
                <a:pos x="connsiteX2" y="connsiteY2"/>
              </a:cxn>
              <a:cxn ang="0">
                <a:pos x="connsiteX3" y="connsiteY3"/>
              </a:cxn>
            </a:cxnLst>
            <a:rect l="l" t="t" r="r" b="b"/>
            <a:pathLst>
              <a:path w="5816768" h="5573487">
                <a:moveTo>
                  <a:pt x="5816768" y="0"/>
                </a:moveTo>
                <a:lnTo>
                  <a:pt x="0" y="0"/>
                </a:lnTo>
                <a:lnTo>
                  <a:pt x="0" y="5330209"/>
                </a:lnTo>
                <a:lnTo>
                  <a:pt x="243279" y="5573487"/>
                </a:lnTo>
                <a:close/>
              </a:path>
            </a:pathLst>
          </a:custGeom>
          <a:solidFill>
            <a:schemeClr val="bg1">
              <a:lumMod val="95000"/>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1B5BB2AC-D82D-46FE-BACF-21BF3353B365}"/>
              </a:ext>
            </a:extLst>
          </p:cNvPr>
          <p:cNvSpPr>
            <a:spLocks noGrp="1"/>
          </p:cNvSpPr>
          <p:nvPr>
            <p:ph type="title"/>
          </p:nvPr>
        </p:nvSpPr>
        <p:spPr>
          <a:xfrm>
            <a:off x="1190170" y="464457"/>
            <a:ext cx="6191018" cy="493486"/>
          </a:xfrm>
        </p:spPr>
        <p:txBody>
          <a:bodyPr/>
          <a:lstStyle/>
          <a:p>
            <a:pPr algn="l"/>
            <a:r>
              <a:rPr lang="en-US" b="1" i="0" dirty="0">
                <a:solidFill>
                  <a:schemeClr val="tx1">
                    <a:lumMod val="50000"/>
                  </a:schemeClr>
                </a:solidFill>
                <a:effectLst/>
              </a:rPr>
              <a:t>Limit the number of controls</a:t>
            </a:r>
          </a:p>
        </p:txBody>
      </p:sp>
      <p:sp>
        <p:nvSpPr>
          <p:cNvPr id="35" name="Freeform: Shape 34">
            <a:extLst>
              <a:ext uri="{FF2B5EF4-FFF2-40B4-BE49-F238E27FC236}">
                <a16:creationId xmlns:a16="http://schemas.microsoft.com/office/drawing/2014/main" id="{89168DE0-FB1E-423A-9A77-6360137A0C7B}"/>
              </a:ext>
              <a:ext uri="{C183D7F6-B498-43B3-948B-1728B52AA6E4}">
                <adec:decorative xmlns:adec="http://schemas.microsoft.com/office/drawing/2017/decorative" val="1"/>
              </a:ext>
            </a:extLst>
          </p:cNvPr>
          <p:cNvSpPr/>
          <p:nvPr/>
        </p:nvSpPr>
        <p:spPr bwMode="auto">
          <a:xfrm rot="5400000" flipH="1">
            <a:off x="-29125" y="5924478"/>
            <a:ext cx="962646"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 name="connsiteX0" fmla="*/ 1887652 w 1887652"/>
              <a:gd name="connsiteY0" fmla="*/ 904397 h 904397"/>
              <a:gd name="connsiteX1" fmla="*/ 925006 w 1887652"/>
              <a:gd name="connsiteY1" fmla="*/ 0 h 904397"/>
              <a:gd name="connsiteX2" fmla="*/ 925006 w 1887652"/>
              <a:gd name="connsiteY2" fmla="*/ 904395 h 904397"/>
              <a:gd name="connsiteX3" fmla="*/ 0 w 1887652"/>
              <a:gd name="connsiteY3" fmla="*/ 904395 h 904397"/>
              <a:gd name="connsiteX4" fmla="*/ 1887652 w 1887652"/>
              <a:gd name="connsiteY4" fmla="*/ 904397 h 904397"/>
              <a:gd name="connsiteX0" fmla="*/ 962646 w 962646"/>
              <a:gd name="connsiteY0" fmla="*/ 904397 h 904397"/>
              <a:gd name="connsiteX1" fmla="*/ 0 w 962646"/>
              <a:gd name="connsiteY1" fmla="*/ 0 h 904397"/>
              <a:gd name="connsiteX2" fmla="*/ 0 w 962646"/>
              <a:gd name="connsiteY2" fmla="*/ 904395 h 904397"/>
              <a:gd name="connsiteX3" fmla="*/ 962646 w 962646"/>
              <a:gd name="connsiteY3" fmla="*/ 904397 h 904397"/>
            </a:gdLst>
            <a:ahLst/>
            <a:cxnLst>
              <a:cxn ang="0">
                <a:pos x="connsiteX0" y="connsiteY0"/>
              </a:cxn>
              <a:cxn ang="0">
                <a:pos x="connsiteX1" y="connsiteY1"/>
              </a:cxn>
              <a:cxn ang="0">
                <a:pos x="connsiteX2" y="connsiteY2"/>
              </a:cxn>
              <a:cxn ang="0">
                <a:pos x="connsiteX3" y="connsiteY3"/>
              </a:cxn>
            </a:cxnLst>
            <a:rect l="l" t="t" r="r" b="b"/>
            <a:pathLst>
              <a:path w="962646" h="904397">
                <a:moveTo>
                  <a:pt x="962646" y="904397"/>
                </a:moveTo>
                <a:lnTo>
                  <a:pt x="0" y="0"/>
                </a:lnTo>
                <a:lnTo>
                  <a:pt x="0" y="904395"/>
                </a:lnTo>
                <a:lnTo>
                  <a:pt x="962646" y="904397"/>
                </a:lnTo>
                <a:close/>
              </a:path>
            </a:pathLst>
          </a:cu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1437362A-578B-41D0-ACB5-3694773AE7AE}"/>
              </a:ext>
              <a:ext uri="{C183D7F6-B498-43B3-948B-1728B52AA6E4}">
                <adec:decorative xmlns:adec="http://schemas.microsoft.com/office/drawing/2017/decorative" val="1"/>
              </a:ext>
            </a:extLst>
          </p:cNvPr>
          <p:cNvGrpSpPr/>
          <p:nvPr/>
        </p:nvGrpSpPr>
        <p:grpSpPr>
          <a:xfrm>
            <a:off x="0" y="-198259"/>
            <a:ext cx="1190170" cy="2892164"/>
            <a:chOff x="-1" y="-198259"/>
            <a:chExt cx="1190170" cy="2892164"/>
          </a:xfrm>
        </p:grpSpPr>
        <p:sp>
          <p:nvSpPr>
            <p:cNvPr id="15" name="Freeform: Shape 14">
              <a:extLst>
                <a:ext uri="{FF2B5EF4-FFF2-40B4-BE49-F238E27FC236}">
                  <a16:creationId xmlns:a16="http://schemas.microsoft.com/office/drawing/2014/main" id="{E5736244-4EDA-4535-8B55-FDD89A469D48}"/>
                </a:ext>
              </a:extLst>
            </p:cNvPr>
            <p:cNvSpPr/>
            <p:nvPr/>
          </p:nvSpPr>
          <p:spPr bwMode="auto">
            <a:xfrm rot="5400000" flipH="1">
              <a:off x="-462707" y="264447"/>
              <a:ext cx="1794829" cy="869417"/>
            </a:xfrm>
            <a:custGeom>
              <a:avLst/>
              <a:gdLst>
                <a:gd name="connsiteX0" fmla="*/ 3514959 w 3514959"/>
                <a:gd name="connsiteY0" fmla="*/ 1702650 h 1702650"/>
                <a:gd name="connsiteX1" fmla="*/ 1702649 w 3514959"/>
                <a:gd name="connsiteY1" fmla="*/ 0 h 1702650"/>
                <a:gd name="connsiteX2" fmla="*/ 0 w 3514959"/>
                <a:gd name="connsiteY2" fmla="*/ 1702650 h 1702650"/>
              </a:gdLst>
              <a:ahLst/>
              <a:cxnLst>
                <a:cxn ang="0">
                  <a:pos x="connsiteX0" y="connsiteY0"/>
                </a:cxn>
                <a:cxn ang="0">
                  <a:pos x="connsiteX1" y="connsiteY1"/>
                </a:cxn>
                <a:cxn ang="0">
                  <a:pos x="connsiteX2" y="connsiteY2"/>
                </a:cxn>
              </a:cxnLst>
              <a:rect l="l" t="t" r="r" b="b"/>
              <a:pathLst>
                <a:path w="3514959" h="1702650">
                  <a:moveTo>
                    <a:pt x="3514959" y="1702650"/>
                  </a:moveTo>
                  <a:lnTo>
                    <a:pt x="1702649" y="0"/>
                  </a:lnTo>
                  <a:lnTo>
                    <a:pt x="0" y="1702650"/>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8625CAA2-0410-41F4-9A44-3EFD6170C406}"/>
                </a:ext>
              </a:extLst>
            </p:cNvPr>
            <p:cNvSpPr/>
            <p:nvPr/>
          </p:nvSpPr>
          <p:spPr bwMode="auto">
            <a:xfrm rot="5400000" flipH="1">
              <a:off x="-633413" y="870322"/>
              <a:ext cx="2456996" cy="1190169"/>
            </a:xfrm>
            <a:custGeom>
              <a:avLst/>
              <a:gdLst>
                <a:gd name="connsiteX0" fmla="*/ 1609389 w 1609389"/>
                <a:gd name="connsiteY0" fmla="*/ 779588 h 779588"/>
                <a:gd name="connsiteX1" fmla="*/ 779589 w 1609389"/>
                <a:gd name="connsiteY1" fmla="*/ 0 h 779588"/>
                <a:gd name="connsiteX2" fmla="*/ 0 w 1609389"/>
                <a:gd name="connsiteY2" fmla="*/ 779588 h 779588"/>
              </a:gdLst>
              <a:ahLst/>
              <a:cxnLst>
                <a:cxn ang="0">
                  <a:pos x="connsiteX0" y="connsiteY0"/>
                </a:cxn>
                <a:cxn ang="0">
                  <a:pos x="connsiteX1" y="connsiteY1"/>
                </a:cxn>
                <a:cxn ang="0">
                  <a:pos x="connsiteX2" y="connsiteY2"/>
                </a:cxn>
              </a:cxnLst>
              <a:rect l="l" t="t" r="r" b="b"/>
              <a:pathLst>
                <a:path w="1609389" h="779588">
                  <a:moveTo>
                    <a:pt x="1609389" y="779588"/>
                  </a:moveTo>
                  <a:lnTo>
                    <a:pt x="779589" y="0"/>
                  </a:lnTo>
                  <a:lnTo>
                    <a:pt x="0" y="779588"/>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a:extLst>
              <a:ext uri="{FF2B5EF4-FFF2-40B4-BE49-F238E27FC236}">
                <a16:creationId xmlns:a16="http://schemas.microsoft.com/office/drawing/2014/main" id="{98B6ACB0-6FE7-7D8E-E4DB-D48451E1A39B}"/>
              </a:ext>
            </a:extLst>
          </p:cNvPr>
          <p:cNvSpPr/>
          <p:nvPr/>
        </p:nvSpPr>
        <p:spPr>
          <a:xfrm>
            <a:off x="1331639" y="1596570"/>
            <a:ext cx="10087186" cy="2183579"/>
          </a:xfrm>
          <a:prstGeom prst="rect">
            <a:avLst/>
          </a:prstGeom>
        </p:spPr>
        <p:txBody>
          <a:bodyPr wrap="square" lIns="0" tIns="0" rIns="0" bIns="0" anchor="ctr">
            <a:noAutofit/>
          </a:bodyPr>
          <a:lstStyle/>
          <a:p>
            <a:pPr algn="ctr"/>
            <a:r>
              <a:rPr lang="en-US" sz="5400" b="1" dirty="0"/>
              <a:t>Use </a:t>
            </a:r>
            <a:r>
              <a:rPr lang="en-US" sz="5400" b="1" dirty="0" err="1">
                <a:solidFill>
                  <a:srgbClr val="7030A0"/>
                </a:solidFill>
              </a:rPr>
              <a:t>DelayItemLoading</a:t>
            </a:r>
            <a:r>
              <a:rPr lang="en-US" sz="5400" b="1" dirty="0"/>
              <a:t> and Loading spinner to improve performance in Gallery</a:t>
            </a:r>
          </a:p>
        </p:txBody>
      </p:sp>
      <p:sp>
        <p:nvSpPr>
          <p:cNvPr id="10" name="Rectangle 9">
            <a:extLst>
              <a:ext uri="{FF2B5EF4-FFF2-40B4-BE49-F238E27FC236}">
                <a16:creationId xmlns:a16="http://schemas.microsoft.com/office/drawing/2014/main" id="{875A2985-FDDB-BD8A-FA93-8B59303C8143}"/>
              </a:ext>
            </a:extLst>
          </p:cNvPr>
          <p:cNvSpPr/>
          <p:nvPr/>
        </p:nvSpPr>
        <p:spPr>
          <a:xfrm>
            <a:off x="1699244" y="3858284"/>
            <a:ext cx="9098309" cy="2553514"/>
          </a:xfrm>
          <a:prstGeom prst="rect">
            <a:avLst/>
          </a:prstGeom>
        </p:spPr>
        <p:txBody>
          <a:bodyPr wrap="square" lIns="0" tIns="0" rIns="0" bIns="0" anchor="ctr">
            <a:noAutofit/>
          </a:bodyPr>
          <a:lstStyle/>
          <a:p>
            <a:pPr marL="285750" indent="-285750">
              <a:buFont typeface="Arial" panose="020B0604020202020204" pitchFamily="34" charset="0"/>
              <a:buChar char="•"/>
            </a:pPr>
            <a:r>
              <a:rPr lang="en-US" dirty="0"/>
              <a:t>Simplify the template. For example, consider reducing the number of controls, references to lookups.</a:t>
            </a:r>
          </a:p>
          <a:p>
            <a:pPr marL="285750" indent="-285750">
              <a:buFont typeface="Arial" panose="020B0604020202020204" pitchFamily="34" charset="0"/>
              <a:buChar char="•"/>
            </a:pPr>
            <a:r>
              <a:rPr lang="en-US" dirty="0"/>
              <a:t>Galleries with complex templates can benefit from having </a:t>
            </a:r>
            <a:r>
              <a:rPr lang="en-US" b="1" dirty="0" err="1"/>
              <a:t>DelayItemLoading</a:t>
            </a:r>
            <a:r>
              <a:rPr lang="en-US" dirty="0"/>
              <a:t> set to true, and </a:t>
            </a:r>
            <a:r>
              <a:rPr lang="en-US" b="1" dirty="0" err="1"/>
              <a:t>LoadingSpinner</a:t>
            </a:r>
            <a:r>
              <a:rPr lang="en-US" dirty="0"/>
              <a:t> set to </a:t>
            </a:r>
            <a:r>
              <a:rPr lang="en-US" b="1" dirty="0" err="1"/>
              <a:t>LoadingSpinner.Controls</a:t>
            </a:r>
            <a:r>
              <a:rPr lang="en-US" dirty="0"/>
              <a:t>. This change will improve the perceived experience when render time is longer. </a:t>
            </a:r>
            <a:r>
              <a:rPr lang="en-US" b="1" dirty="0" err="1"/>
              <a:t>DelayItemLoading</a:t>
            </a:r>
            <a:r>
              <a:rPr lang="en-US" dirty="0"/>
              <a:t> will also defer the rendering of templates which will allow the rest of the screen to render faster as both screen and gallery are not competing for resources.</a:t>
            </a:r>
          </a:p>
        </p:txBody>
      </p:sp>
    </p:spTree>
    <p:extLst>
      <p:ext uri="{BB962C8B-B14F-4D97-AF65-F5344CB8AC3E}">
        <p14:creationId xmlns:p14="http://schemas.microsoft.com/office/powerpoint/2010/main" val="340049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16D8A52-C331-4662-9B18-D0F56C1E0DC1}"/>
              </a:ext>
              <a:ext uri="{C183D7F6-B498-43B3-948B-1728B52AA6E4}">
                <adec:decorative xmlns:adec="http://schemas.microsoft.com/office/drawing/2017/decorative" val="1"/>
              </a:ext>
            </a:extLst>
          </p:cNvPr>
          <p:cNvSpPr/>
          <p:nvPr/>
        </p:nvSpPr>
        <p:spPr bwMode="auto">
          <a:xfrm flipH="1">
            <a:off x="6375232" y="-1"/>
            <a:ext cx="5816768" cy="5573487"/>
          </a:xfrm>
          <a:custGeom>
            <a:avLst/>
            <a:gdLst>
              <a:gd name="connsiteX0" fmla="*/ 5816768 w 5816768"/>
              <a:gd name="connsiteY0" fmla="*/ 0 h 5573487"/>
              <a:gd name="connsiteX1" fmla="*/ 0 w 5816768"/>
              <a:gd name="connsiteY1" fmla="*/ 0 h 5573487"/>
              <a:gd name="connsiteX2" fmla="*/ 0 w 5816768"/>
              <a:gd name="connsiteY2" fmla="*/ 5330209 h 5573487"/>
              <a:gd name="connsiteX3" fmla="*/ 243279 w 5816768"/>
              <a:gd name="connsiteY3" fmla="*/ 5573487 h 5573487"/>
            </a:gdLst>
            <a:ahLst/>
            <a:cxnLst>
              <a:cxn ang="0">
                <a:pos x="connsiteX0" y="connsiteY0"/>
              </a:cxn>
              <a:cxn ang="0">
                <a:pos x="connsiteX1" y="connsiteY1"/>
              </a:cxn>
              <a:cxn ang="0">
                <a:pos x="connsiteX2" y="connsiteY2"/>
              </a:cxn>
              <a:cxn ang="0">
                <a:pos x="connsiteX3" y="connsiteY3"/>
              </a:cxn>
            </a:cxnLst>
            <a:rect l="l" t="t" r="r" b="b"/>
            <a:pathLst>
              <a:path w="5816768" h="5573487">
                <a:moveTo>
                  <a:pt x="5816768" y="0"/>
                </a:moveTo>
                <a:lnTo>
                  <a:pt x="0" y="0"/>
                </a:lnTo>
                <a:lnTo>
                  <a:pt x="0" y="5330209"/>
                </a:lnTo>
                <a:lnTo>
                  <a:pt x="243279" y="5573487"/>
                </a:lnTo>
                <a:close/>
              </a:path>
            </a:pathLst>
          </a:custGeom>
          <a:solidFill>
            <a:schemeClr val="bg1">
              <a:lumMod val="95000"/>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1B5BB2AC-D82D-46FE-BACF-21BF3353B365}"/>
              </a:ext>
            </a:extLst>
          </p:cNvPr>
          <p:cNvSpPr>
            <a:spLocks noGrp="1"/>
          </p:cNvSpPr>
          <p:nvPr>
            <p:ph type="title"/>
          </p:nvPr>
        </p:nvSpPr>
        <p:spPr>
          <a:xfrm>
            <a:off x="1190170" y="464457"/>
            <a:ext cx="6191018" cy="493486"/>
          </a:xfrm>
        </p:spPr>
        <p:txBody>
          <a:bodyPr/>
          <a:lstStyle/>
          <a:p>
            <a:r>
              <a:rPr lang="en-MY" sz="3200" b="1" dirty="0"/>
              <a:t>Naming Conventions</a:t>
            </a:r>
            <a:endParaRPr lang="en-US" sz="3200" b="1" dirty="0"/>
          </a:p>
        </p:txBody>
      </p:sp>
      <p:sp>
        <p:nvSpPr>
          <p:cNvPr id="35" name="Freeform: Shape 34">
            <a:extLst>
              <a:ext uri="{FF2B5EF4-FFF2-40B4-BE49-F238E27FC236}">
                <a16:creationId xmlns:a16="http://schemas.microsoft.com/office/drawing/2014/main" id="{89168DE0-FB1E-423A-9A77-6360137A0C7B}"/>
              </a:ext>
              <a:ext uri="{C183D7F6-B498-43B3-948B-1728B52AA6E4}">
                <adec:decorative xmlns:adec="http://schemas.microsoft.com/office/drawing/2017/decorative" val="1"/>
              </a:ext>
            </a:extLst>
          </p:cNvPr>
          <p:cNvSpPr/>
          <p:nvPr/>
        </p:nvSpPr>
        <p:spPr bwMode="auto">
          <a:xfrm rot="5400000" flipH="1">
            <a:off x="-29125" y="5924478"/>
            <a:ext cx="962646"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 name="connsiteX0" fmla="*/ 1887652 w 1887652"/>
              <a:gd name="connsiteY0" fmla="*/ 904397 h 904397"/>
              <a:gd name="connsiteX1" fmla="*/ 925006 w 1887652"/>
              <a:gd name="connsiteY1" fmla="*/ 0 h 904397"/>
              <a:gd name="connsiteX2" fmla="*/ 925006 w 1887652"/>
              <a:gd name="connsiteY2" fmla="*/ 904395 h 904397"/>
              <a:gd name="connsiteX3" fmla="*/ 0 w 1887652"/>
              <a:gd name="connsiteY3" fmla="*/ 904395 h 904397"/>
              <a:gd name="connsiteX4" fmla="*/ 1887652 w 1887652"/>
              <a:gd name="connsiteY4" fmla="*/ 904397 h 904397"/>
              <a:gd name="connsiteX0" fmla="*/ 962646 w 962646"/>
              <a:gd name="connsiteY0" fmla="*/ 904397 h 904397"/>
              <a:gd name="connsiteX1" fmla="*/ 0 w 962646"/>
              <a:gd name="connsiteY1" fmla="*/ 0 h 904397"/>
              <a:gd name="connsiteX2" fmla="*/ 0 w 962646"/>
              <a:gd name="connsiteY2" fmla="*/ 904395 h 904397"/>
              <a:gd name="connsiteX3" fmla="*/ 962646 w 962646"/>
              <a:gd name="connsiteY3" fmla="*/ 904397 h 904397"/>
            </a:gdLst>
            <a:ahLst/>
            <a:cxnLst>
              <a:cxn ang="0">
                <a:pos x="connsiteX0" y="connsiteY0"/>
              </a:cxn>
              <a:cxn ang="0">
                <a:pos x="connsiteX1" y="connsiteY1"/>
              </a:cxn>
              <a:cxn ang="0">
                <a:pos x="connsiteX2" y="connsiteY2"/>
              </a:cxn>
              <a:cxn ang="0">
                <a:pos x="connsiteX3" y="connsiteY3"/>
              </a:cxn>
            </a:cxnLst>
            <a:rect l="l" t="t" r="r" b="b"/>
            <a:pathLst>
              <a:path w="962646" h="904397">
                <a:moveTo>
                  <a:pt x="962646" y="904397"/>
                </a:moveTo>
                <a:lnTo>
                  <a:pt x="0" y="0"/>
                </a:lnTo>
                <a:lnTo>
                  <a:pt x="0" y="904395"/>
                </a:lnTo>
                <a:lnTo>
                  <a:pt x="962646" y="904397"/>
                </a:lnTo>
                <a:close/>
              </a:path>
            </a:pathLst>
          </a:cu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1437362A-578B-41D0-ACB5-3694773AE7AE}"/>
              </a:ext>
              <a:ext uri="{C183D7F6-B498-43B3-948B-1728B52AA6E4}">
                <adec:decorative xmlns:adec="http://schemas.microsoft.com/office/drawing/2017/decorative" val="1"/>
              </a:ext>
            </a:extLst>
          </p:cNvPr>
          <p:cNvGrpSpPr/>
          <p:nvPr/>
        </p:nvGrpSpPr>
        <p:grpSpPr>
          <a:xfrm>
            <a:off x="0" y="-198259"/>
            <a:ext cx="1190170" cy="2892164"/>
            <a:chOff x="-1" y="-198259"/>
            <a:chExt cx="1190170" cy="2892164"/>
          </a:xfrm>
        </p:grpSpPr>
        <p:sp>
          <p:nvSpPr>
            <p:cNvPr id="15" name="Freeform: Shape 14">
              <a:extLst>
                <a:ext uri="{FF2B5EF4-FFF2-40B4-BE49-F238E27FC236}">
                  <a16:creationId xmlns:a16="http://schemas.microsoft.com/office/drawing/2014/main" id="{E5736244-4EDA-4535-8B55-FDD89A469D48}"/>
                </a:ext>
              </a:extLst>
            </p:cNvPr>
            <p:cNvSpPr/>
            <p:nvPr/>
          </p:nvSpPr>
          <p:spPr bwMode="auto">
            <a:xfrm rot="5400000" flipH="1">
              <a:off x="-462707" y="264447"/>
              <a:ext cx="1794829" cy="869417"/>
            </a:xfrm>
            <a:custGeom>
              <a:avLst/>
              <a:gdLst>
                <a:gd name="connsiteX0" fmla="*/ 3514959 w 3514959"/>
                <a:gd name="connsiteY0" fmla="*/ 1702650 h 1702650"/>
                <a:gd name="connsiteX1" fmla="*/ 1702649 w 3514959"/>
                <a:gd name="connsiteY1" fmla="*/ 0 h 1702650"/>
                <a:gd name="connsiteX2" fmla="*/ 0 w 3514959"/>
                <a:gd name="connsiteY2" fmla="*/ 1702650 h 1702650"/>
              </a:gdLst>
              <a:ahLst/>
              <a:cxnLst>
                <a:cxn ang="0">
                  <a:pos x="connsiteX0" y="connsiteY0"/>
                </a:cxn>
                <a:cxn ang="0">
                  <a:pos x="connsiteX1" y="connsiteY1"/>
                </a:cxn>
                <a:cxn ang="0">
                  <a:pos x="connsiteX2" y="connsiteY2"/>
                </a:cxn>
              </a:cxnLst>
              <a:rect l="l" t="t" r="r" b="b"/>
              <a:pathLst>
                <a:path w="3514959" h="1702650">
                  <a:moveTo>
                    <a:pt x="3514959" y="1702650"/>
                  </a:moveTo>
                  <a:lnTo>
                    <a:pt x="1702649" y="0"/>
                  </a:lnTo>
                  <a:lnTo>
                    <a:pt x="0" y="1702650"/>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8625CAA2-0410-41F4-9A44-3EFD6170C406}"/>
                </a:ext>
              </a:extLst>
            </p:cNvPr>
            <p:cNvSpPr/>
            <p:nvPr/>
          </p:nvSpPr>
          <p:spPr bwMode="auto">
            <a:xfrm rot="5400000" flipH="1">
              <a:off x="-633413" y="870322"/>
              <a:ext cx="2456996" cy="1190169"/>
            </a:xfrm>
            <a:custGeom>
              <a:avLst/>
              <a:gdLst>
                <a:gd name="connsiteX0" fmla="*/ 1609389 w 1609389"/>
                <a:gd name="connsiteY0" fmla="*/ 779588 h 779588"/>
                <a:gd name="connsiteX1" fmla="*/ 779589 w 1609389"/>
                <a:gd name="connsiteY1" fmla="*/ 0 h 779588"/>
                <a:gd name="connsiteX2" fmla="*/ 0 w 1609389"/>
                <a:gd name="connsiteY2" fmla="*/ 779588 h 779588"/>
              </a:gdLst>
              <a:ahLst/>
              <a:cxnLst>
                <a:cxn ang="0">
                  <a:pos x="connsiteX0" y="connsiteY0"/>
                </a:cxn>
                <a:cxn ang="0">
                  <a:pos x="connsiteX1" y="connsiteY1"/>
                </a:cxn>
                <a:cxn ang="0">
                  <a:pos x="connsiteX2" y="connsiteY2"/>
                </a:cxn>
              </a:cxnLst>
              <a:rect l="l" t="t" r="r" b="b"/>
              <a:pathLst>
                <a:path w="1609389" h="779588">
                  <a:moveTo>
                    <a:pt x="1609389" y="779588"/>
                  </a:moveTo>
                  <a:lnTo>
                    <a:pt x="779589" y="0"/>
                  </a:lnTo>
                  <a:lnTo>
                    <a:pt x="0" y="779588"/>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a:extLst>
              <a:ext uri="{FF2B5EF4-FFF2-40B4-BE49-F238E27FC236}">
                <a16:creationId xmlns:a16="http://schemas.microsoft.com/office/drawing/2014/main" id="{98B6ACB0-6FE7-7D8E-E4DB-D48451E1A39B}"/>
              </a:ext>
            </a:extLst>
          </p:cNvPr>
          <p:cNvSpPr/>
          <p:nvPr/>
        </p:nvSpPr>
        <p:spPr>
          <a:xfrm>
            <a:off x="1331639" y="1596571"/>
            <a:ext cx="10087186" cy="1495422"/>
          </a:xfrm>
          <a:prstGeom prst="rect">
            <a:avLst/>
          </a:prstGeom>
        </p:spPr>
        <p:txBody>
          <a:bodyPr wrap="square" lIns="0" tIns="0" rIns="0" bIns="0" anchor="ctr">
            <a:noAutofit/>
          </a:bodyPr>
          <a:lstStyle/>
          <a:p>
            <a:pPr algn="ctr"/>
            <a:r>
              <a:rPr lang="en-MY" sz="5400" b="1" dirty="0"/>
              <a:t>Screen Names</a:t>
            </a:r>
            <a:endParaRPr lang="en-US" sz="5400" b="1" dirty="0"/>
          </a:p>
        </p:txBody>
      </p:sp>
      <p:sp>
        <p:nvSpPr>
          <p:cNvPr id="10" name="Rectangle 9">
            <a:extLst>
              <a:ext uri="{FF2B5EF4-FFF2-40B4-BE49-F238E27FC236}">
                <a16:creationId xmlns:a16="http://schemas.microsoft.com/office/drawing/2014/main" id="{875A2985-FDDB-BD8A-FA93-8B59303C8143}"/>
              </a:ext>
            </a:extLst>
          </p:cNvPr>
          <p:cNvSpPr/>
          <p:nvPr/>
        </p:nvSpPr>
        <p:spPr>
          <a:xfrm>
            <a:off x="1699244" y="2969444"/>
            <a:ext cx="9098309" cy="1261017"/>
          </a:xfrm>
          <a:prstGeom prst="rect">
            <a:avLst/>
          </a:prstGeom>
        </p:spPr>
        <p:txBody>
          <a:bodyPr wrap="square" lIns="0" tIns="0" rIns="0" bIns="0" anchor="ctr">
            <a:noAutofit/>
          </a:bodyPr>
          <a:lstStyle/>
          <a:p>
            <a:pPr algn="ctr"/>
            <a:r>
              <a:rPr lang="en-US" dirty="0"/>
              <a:t>Screen name should clearly describe its purpose in 2-3 words ending with word “Screen.” Use proper-case. A screen reader will speak the screen name to visually-impaired users when the screen loads.</a:t>
            </a:r>
          </a:p>
        </p:txBody>
      </p:sp>
      <p:pic>
        <p:nvPicPr>
          <p:cNvPr id="4" name="Picture 3" descr="Graphical user interface, application&#10;&#10;Description automatically generated">
            <a:extLst>
              <a:ext uri="{FF2B5EF4-FFF2-40B4-BE49-F238E27FC236}">
                <a16:creationId xmlns:a16="http://schemas.microsoft.com/office/drawing/2014/main" id="{3DD3008D-69EB-68C7-01FB-9743079C0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1762" y="4426929"/>
            <a:ext cx="6848475" cy="1343025"/>
          </a:xfrm>
          <a:prstGeom prst="rect">
            <a:avLst/>
          </a:prstGeom>
        </p:spPr>
      </p:pic>
    </p:spTree>
    <p:extLst>
      <p:ext uri="{BB962C8B-B14F-4D97-AF65-F5344CB8AC3E}">
        <p14:creationId xmlns:p14="http://schemas.microsoft.com/office/powerpoint/2010/main" val="1895521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16D8A52-C331-4662-9B18-D0F56C1E0DC1}"/>
              </a:ext>
              <a:ext uri="{C183D7F6-B498-43B3-948B-1728B52AA6E4}">
                <adec:decorative xmlns:adec="http://schemas.microsoft.com/office/drawing/2017/decorative" val="1"/>
              </a:ext>
            </a:extLst>
          </p:cNvPr>
          <p:cNvSpPr/>
          <p:nvPr/>
        </p:nvSpPr>
        <p:spPr bwMode="auto">
          <a:xfrm flipH="1">
            <a:off x="6375232" y="-1"/>
            <a:ext cx="5816768" cy="5573487"/>
          </a:xfrm>
          <a:custGeom>
            <a:avLst/>
            <a:gdLst>
              <a:gd name="connsiteX0" fmla="*/ 5816768 w 5816768"/>
              <a:gd name="connsiteY0" fmla="*/ 0 h 5573487"/>
              <a:gd name="connsiteX1" fmla="*/ 0 w 5816768"/>
              <a:gd name="connsiteY1" fmla="*/ 0 h 5573487"/>
              <a:gd name="connsiteX2" fmla="*/ 0 w 5816768"/>
              <a:gd name="connsiteY2" fmla="*/ 5330209 h 5573487"/>
              <a:gd name="connsiteX3" fmla="*/ 243279 w 5816768"/>
              <a:gd name="connsiteY3" fmla="*/ 5573487 h 5573487"/>
            </a:gdLst>
            <a:ahLst/>
            <a:cxnLst>
              <a:cxn ang="0">
                <a:pos x="connsiteX0" y="connsiteY0"/>
              </a:cxn>
              <a:cxn ang="0">
                <a:pos x="connsiteX1" y="connsiteY1"/>
              </a:cxn>
              <a:cxn ang="0">
                <a:pos x="connsiteX2" y="connsiteY2"/>
              </a:cxn>
              <a:cxn ang="0">
                <a:pos x="connsiteX3" y="connsiteY3"/>
              </a:cxn>
            </a:cxnLst>
            <a:rect l="l" t="t" r="r" b="b"/>
            <a:pathLst>
              <a:path w="5816768" h="5573487">
                <a:moveTo>
                  <a:pt x="5816768" y="0"/>
                </a:moveTo>
                <a:lnTo>
                  <a:pt x="0" y="0"/>
                </a:lnTo>
                <a:lnTo>
                  <a:pt x="0" y="5330209"/>
                </a:lnTo>
                <a:lnTo>
                  <a:pt x="243279" y="5573487"/>
                </a:lnTo>
                <a:close/>
              </a:path>
            </a:pathLst>
          </a:custGeom>
          <a:solidFill>
            <a:schemeClr val="bg1">
              <a:lumMod val="95000"/>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1B5BB2AC-D82D-46FE-BACF-21BF3353B365}"/>
              </a:ext>
            </a:extLst>
          </p:cNvPr>
          <p:cNvSpPr>
            <a:spLocks noGrp="1"/>
          </p:cNvSpPr>
          <p:nvPr>
            <p:ph type="title"/>
          </p:nvPr>
        </p:nvSpPr>
        <p:spPr>
          <a:xfrm>
            <a:off x="1190170" y="464457"/>
            <a:ext cx="6191018" cy="493486"/>
          </a:xfrm>
        </p:spPr>
        <p:txBody>
          <a:bodyPr/>
          <a:lstStyle/>
          <a:p>
            <a:r>
              <a:rPr lang="en-MY" sz="3200" b="1" dirty="0"/>
              <a:t>Naming Conventions</a:t>
            </a:r>
            <a:endParaRPr lang="en-US" sz="3200" b="1" dirty="0"/>
          </a:p>
        </p:txBody>
      </p:sp>
      <p:sp>
        <p:nvSpPr>
          <p:cNvPr id="35" name="Freeform: Shape 34">
            <a:extLst>
              <a:ext uri="{FF2B5EF4-FFF2-40B4-BE49-F238E27FC236}">
                <a16:creationId xmlns:a16="http://schemas.microsoft.com/office/drawing/2014/main" id="{89168DE0-FB1E-423A-9A77-6360137A0C7B}"/>
              </a:ext>
              <a:ext uri="{C183D7F6-B498-43B3-948B-1728B52AA6E4}">
                <adec:decorative xmlns:adec="http://schemas.microsoft.com/office/drawing/2017/decorative" val="1"/>
              </a:ext>
            </a:extLst>
          </p:cNvPr>
          <p:cNvSpPr/>
          <p:nvPr/>
        </p:nvSpPr>
        <p:spPr bwMode="auto">
          <a:xfrm rot="5400000" flipH="1">
            <a:off x="-29125" y="5924478"/>
            <a:ext cx="962646"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 name="connsiteX0" fmla="*/ 1887652 w 1887652"/>
              <a:gd name="connsiteY0" fmla="*/ 904397 h 904397"/>
              <a:gd name="connsiteX1" fmla="*/ 925006 w 1887652"/>
              <a:gd name="connsiteY1" fmla="*/ 0 h 904397"/>
              <a:gd name="connsiteX2" fmla="*/ 925006 w 1887652"/>
              <a:gd name="connsiteY2" fmla="*/ 904395 h 904397"/>
              <a:gd name="connsiteX3" fmla="*/ 0 w 1887652"/>
              <a:gd name="connsiteY3" fmla="*/ 904395 h 904397"/>
              <a:gd name="connsiteX4" fmla="*/ 1887652 w 1887652"/>
              <a:gd name="connsiteY4" fmla="*/ 904397 h 904397"/>
              <a:gd name="connsiteX0" fmla="*/ 962646 w 962646"/>
              <a:gd name="connsiteY0" fmla="*/ 904397 h 904397"/>
              <a:gd name="connsiteX1" fmla="*/ 0 w 962646"/>
              <a:gd name="connsiteY1" fmla="*/ 0 h 904397"/>
              <a:gd name="connsiteX2" fmla="*/ 0 w 962646"/>
              <a:gd name="connsiteY2" fmla="*/ 904395 h 904397"/>
              <a:gd name="connsiteX3" fmla="*/ 962646 w 962646"/>
              <a:gd name="connsiteY3" fmla="*/ 904397 h 904397"/>
            </a:gdLst>
            <a:ahLst/>
            <a:cxnLst>
              <a:cxn ang="0">
                <a:pos x="connsiteX0" y="connsiteY0"/>
              </a:cxn>
              <a:cxn ang="0">
                <a:pos x="connsiteX1" y="connsiteY1"/>
              </a:cxn>
              <a:cxn ang="0">
                <a:pos x="connsiteX2" y="connsiteY2"/>
              </a:cxn>
              <a:cxn ang="0">
                <a:pos x="connsiteX3" y="connsiteY3"/>
              </a:cxn>
            </a:cxnLst>
            <a:rect l="l" t="t" r="r" b="b"/>
            <a:pathLst>
              <a:path w="962646" h="904397">
                <a:moveTo>
                  <a:pt x="962646" y="904397"/>
                </a:moveTo>
                <a:lnTo>
                  <a:pt x="0" y="0"/>
                </a:lnTo>
                <a:lnTo>
                  <a:pt x="0" y="904395"/>
                </a:lnTo>
                <a:lnTo>
                  <a:pt x="962646" y="904397"/>
                </a:lnTo>
                <a:close/>
              </a:path>
            </a:pathLst>
          </a:cu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1437362A-578B-41D0-ACB5-3694773AE7AE}"/>
              </a:ext>
              <a:ext uri="{C183D7F6-B498-43B3-948B-1728B52AA6E4}">
                <adec:decorative xmlns:adec="http://schemas.microsoft.com/office/drawing/2017/decorative" val="1"/>
              </a:ext>
            </a:extLst>
          </p:cNvPr>
          <p:cNvGrpSpPr/>
          <p:nvPr/>
        </p:nvGrpSpPr>
        <p:grpSpPr>
          <a:xfrm>
            <a:off x="0" y="-198259"/>
            <a:ext cx="1190170" cy="2892164"/>
            <a:chOff x="-1" y="-198259"/>
            <a:chExt cx="1190170" cy="2892164"/>
          </a:xfrm>
        </p:grpSpPr>
        <p:sp>
          <p:nvSpPr>
            <p:cNvPr id="15" name="Freeform: Shape 14">
              <a:extLst>
                <a:ext uri="{FF2B5EF4-FFF2-40B4-BE49-F238E27FC236}">
                  <a16:creationId xmlns:a16="http://schemas.microsoft.com/office/drawing/2014/main" id="{E5736244-4EDA-4535-8B55-FDD89A469D48}"/>
                </a:ext>
              </a:extLst>
            </p:cNvPr>
            <p:cNvSpPr/>
            <p:nvPr/>
          </p:nvSpPr>
          <p:spPr bwMode="auto">
            <a:xfrm rot="5400000" flipH="1">
              <a:off x="-462707" y="264447"/>
              <a:ext cx="1794829" cy="869417"/>
            </a:xfrm>
            <a:custGeom>
              <a:avLst/>
              <a:gdLst>
                <a:gd name="connsiteX0" fmla="*/ 3514959 w 3514959"/>
                <a:gd name="connsiteY0" fmla="*/ 1702650 h 1702650"/>
                <a:gd name="connsiteX1" fmla="*/ 1702649 w 3514959"/>
                <a:gd name="connsiteY1" fmla="*/ 0 h 1702650"/>
                <a:gd name="connsiteX2" fmla="*/ 0 w 3514959"/>
                <a:gd name="connsiteY2" fmla="*/ 1702650 h 1702650"/>
              </a:gdLst>
              <a:ahLst/>
              <a:cxnLst>
                <a:cxn ang="0">
                  <a:pos x="connsiteX0" y="connsiteY0"/>
                </a:cxn>
                <a:cxn ang="0">
                  <a:pos x="connsiteX1" y="connsiteY1"/>
                </a:cxn>
                <a:cxn ang="0">
                  <a:pos x="connsiteX2" y="connsiteY2"/>
                </a:cxn>
              </a:cxnLst>
              <a:rect l="l" t="t" r="r" b="b"/>
              <a:pathLst>
                <a:path w="3514959" h="1702650">
                  <a:moveTo>
                    <a:pt x="3514959" y="1702650"/>
                  </a:moveTo>
                  <a:lnTo>
                    <a:pt x="1702649" y="0"/>
                  </a:lnTo>
                  <a:lnTo>
                    <a:pt x="0" y="1702650"/>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8625CAA2-0410-41F4-9A44-3EFD6170C406}"/>
                </a:ext>
              </a:extLst>
            </p:cNvPr>
            <p:cNvSpPr/>
            <p:nvPr/>
          </p:nvSpPr>
          <p:spPr bwMode="auto">
            <a:xfrm rot="5400000" flipH="1">
              <a:off x="-633413" y="870322"/>
              <a:ext cx="2456996" cy="1190169"/>
            </a:xfrm>
            <a:custGeom>
              <a:avLst/>
              <a:gdLst>
                <a:gd name="connsiteX0" fmla="*/ 1609389 w 1609389"/>
                <a:gd name="connsiteY0" fmla="*/ 779588 h 779588"/>
                <a:gd name="connsiteX1" fmla="*/ 779589 w 1609389"/>
                <a:gd name="connsiteY1" fmla="*/ 0 h 779588"/>
                <a:gd name="connsiteX2" fmla="*/ 0 w 1609389"/>
                <a:gd name="connsiteY2" fmla="*/ 779588 h 779588"/>
              </a:gdLst>
              <a:ahLst/>
              <a:cxnLst>
                <a:cxn ang="0">
                  <a:pos x="connsiteX0" y="connsiteY0"/>
                </a:cxn>
                <a:cxn ang="0">
                  <a:pos x="connsiteX1" y="connsiteY1"/>
                </a:cxn>
                <a:cxn ang="0">
                  <a:pos x="connsiteX2" y="connsiteY2"/>
                </a:cxn>
              </a:cxnLst>
              <a:rect l="l" t="t" r="r" b="b"/>
              <a:pathLst>
                <a:path w="1609389" h="779588">
                  <a:moveTo>
                    <a:pt x="1609389" y="779588"/>
                  </a:moveTo>
                  <a:lnTo>
                    <a:pt x="779589" y="0"/>
                  </a:lnTo>
                  <a:lnTo>
                    <a:pt x="0" y="779588"/>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a:extLst>
              <a:ext uri="{FF2B5EF4-FFF2-40B4-BE49-F238E27FC236}">
                <a16:creationId xmlns:a16="http://schemas.microsoft.com/office/drawing/2014/main" id="{98B6ACB0-6FE7-7D8E-E4DB-D48451E1A39B}"/>
              </a:ext>
            </a:extLst>
          </p:cNvPr>
          <p:cNvSpPr/>
          <p:nvPr/>
        </p:nvSpPr>
        <p:spPr>
          <a:xfrm>
            <a:off x="1331639" y="1596571"/>
            <a:ext cx="10087186" cy="1495422"/>
          </a:xfrm>
          <a:prstGeom prst="rect">
            <a:avLst/>
          </a:prstGeom>
        </p:spPr>
        <p:txBody>
          <a:bodyPr wrap="square" lIns="0" tIns="0" rIns="0" bIns="0" anchor="ctr">
            <a:noAutofit/>
          </a:bodyPr>
          <a:lstStyle/>
          <a:p>
            <a:pPr algn="ctr"/>
            <a:r>
              <a:rPr lang="en-MY" sz="5400" b="1" dirty="0"/>
              <a:t>Control Names</a:t>
            </a:r>
            <a:endParaRPr lang="en-US" sz="5400" b="1" dirty="0"/>
          </a:p>
        </p:txBody>
      </p:sp>
      <p:sp>
        <p:nvSpPr>
          <p:cNvPr id="10" name="Rectangle 9">
            <a:extLst>
              <a:ext uri="{FF2B5EF4-FFF2-40B4-BE49-F238E27FC236}">
                <a16:creationId xmlns:a16="http://schemas.microsoft.com/office/drawing/2014/main" id="{875A2985-FDDB-BD8A-FA93-8B59303C8143}"/>
              </a:ext>
            </a:extLst>
          </p:cNvPr>
          <p:cNvSpPr/>
          <p:nvPr/>
        </p:nvSpPr>
        <p:spPr>
          <a:xfrm>
            <a:off x="1699244" y="2969444"/>
            <a:ext cx="9098309" cy="1261017"/>
          </a:xfrm>
          <a:prstGeom prst="rect">
            <a:avLst/>
          </a:prstGeom>
        </p:spPr>
        <p:txBody>
          <a:bodyPr wrap="square" lIns="0" tIns="0" rIns="0" bIns="0" anchor="ctr">
            <a:noAutofit/>
          </a:bodyPr>
          <a:lstStyle/>
          <a:p>
            <a:pPr algn="ctr"/>
            <a:r>
              <a:rPr lang="en-US" dirty="0"/>
              <a:t>A control name should show the control-type, the purpose and the screen. Use camel-case and underscores for spacing. For example, the control named </a:t>
            </a:r>
            <a:r>
              <a:rPr lang="en-US" b="1" dirty="0" err="1"/>
              <a:t>txt_OrderForm_FirstName</a:t>
            </a:r>
            <a:r>
              <a:rPr lang="en-US" b="1" dirty="0"/>
              <a:t> </a:t>
            </a:r>
            <a:r>
              <a:rPr lang="en-US" dirty="0"/>
              <a:t>is a text input that captures first name on the app’s Order Form Screen.</a:t>
            </a:r>
          </a:p>
        </p:txBody>
      </p:sp>
      <p:pic>
        <p:nvPicPr>
          <p:cNvPr id="7" name="Picture 6" descr="Graphical user interface, application&#10;&#10;Description automatically generated">
            <a:extLst>
              <a:ext uri="{FF2B5EF4-FFF2-40B4-BE49-F238E27FC236}">
                <a16:creationId xmlns:a16="http://schemas.microsoft.com/office/drawing/2014/main" id="{98068B6C-0C64-A0B7-96F6-0D7E741480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232" y="4464932"/>
            <a:ext cx="6858000" cy="1343025"/>
          </a:xfrm>
          <a:prstGeom prst="rect">
            <a:avLst/>
          </a:prstGeom>
        </p:spPr>
      </p:pic>
    </p:spTree>
    <p:extLst>
      <p:ext uri="{BB962C8B-B14F-4D97-AF65-F5344CB8AC3E}">
        <p14:creationId xmlns:p14="http://schemas.microsoft.com/office/powerpoint/2010/main" val="494765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70EC5B11-5EE1-4C41-BBD0-43609F37BDD9}"/>
              </a:ext>
              <a:ext uri="{C183D7F6-B498-43B3-948B-1728B52AA6E4}">
                <adec:decorative xmlns:adec="http://schemas.microsoft.com/office/drawing/2017/decorative" val="1"/>
              </a:ext>
            </a:extLst>
          </p:cNvPr>
          <p:cNvSpPr/>
          <p:nvPr/>
        </p:nvSpPr>
        <p:spPr bwMode="auto">
          <a:xfrm rot="2700000">
            <a:off x="-3134837" y="2718832"/>
            <a:ext cx="9698675" cy="4849337"/>
          </a:xfrm>
          <a:custGeom>
            <a:avLst/>
            <a:gdLst>
              <a:gd name="connsiteX0" fmla="*/ 0 w 9698675"/>
              <a:gd name="connsiteY0" fmla="*/ 0 h 4849337"/>
              <a:gd name="connsiteX1" fmla="*/ 9698675 w 9698675"/>
              <a:gd name="connsiteY1" fmla="*/ 0 h 4849337"/>
              <a:gd name="connsiteX2" fmla="*/ 4849338 w 9698675"/>
              <a:gd name="connsiteY2" fmla="*/ 4849337 h 4849337"/>
            </a:gdLst>
            <a:ahLst/>
            <a:cxnLst>
              <a:cxn ang="0">
                <a:pos x="connsiteX0" y="connsiteY0"/>
              </a:cxn>
              <a:cxn ang="0">
                <a:pos x="connsiteX1" y="connsiteY1"/>
              </a:cxn>
              <a:cxn ang="0">
                <a:pos x="connsiteX2" y="connsiteY2"/>
              </a:cxn>
            </a:cxnLst>
            <a:rect l="l" t="t" r="r" b="b"/>
            <a:pathLst>
              <a:path w="9698675" h="4849337">
                <a:moveTo>
                  <a:pt x="0" y="0"/>
                </a:moveTo>
                <a:lnTo>
                  <a:pt x="9698675" y="0"/>
                </a:lnTo>
                <a:lnTo>
                  <a:pt x="4849338" y="4849337"/>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CEA733D2-AE0A-4217-B069-F7B53AC17B87}"/>
              </a:ext>
              <a:ext uri="{C183D7F6-B498-43B3-948B-1728B52AA6E4}">
                <adec:decorative xmlns:adec="http://schemas.microsoft.com/office/drawing/2017/decorative" val="1"/>
              </a:ext>
            </a:extLst>
          </p:cNvPr>
          <p:cNvSpPr/>
          <p:nvPr/>
        </p:nvSpPr>
        <p:spPr bwMode="auto">
          <a:xfrm flipH="1">
            <a:off x="10537370" y="0"/>
            <a:ext cx="1654630" cy="132944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descr="Table&#10;&#10;Description automatically generated">
            <a:extLst>
              <a:ext uri="{FF2B5EF4-FFF2-40B4-BE49-F238E27FC236}">
                <a16:creationId xmlns:a16="http://schemas.microsoft.com/office/drawing/2014/main" id="{F55AF576-A02B-9D6E-DA81-328B40C4C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475" y="1819275"/>
            <a:ext cx="6877050" cy="3219450"/>
          </a:xfrm>
          <a:prstGeom prst="rect">
            <a:avLst/>
          </a:prstGeom>
        </p:spPr>
      </p:pic>
    </p:spTree>
    <p:extLst>
      <p:ext uri="{BB962C8B-B14F-4D97-AF65-F5344CB8AC3E}">
        <p14:creationId xmlns:p14="http://schemas.microsoft.com/office/powerpoint/2010/main" val="11789242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16D8A52-C331-4662-9B18-D0F56C1E0DC1}"/>
              </a:ext>
              <a:ext uri="{C183D7F6-B498-43B3-948B-1728B52AA6E4}">
                <adec:decorative xmlns:adec="http://schemas.microsoft.com/office/drawing/2017/decorative" val="1"/>
              </a:ext>
            </a:extLst>
          </p:cNvPr>
          <p:cNvSpPr/>
          <p:nvPr/>
        </p:nvSpPr>
        <p:spPr bwMode="auto">
          <a:xfrm flipH="1">
            <a:off x="6375232" y="-1"/>
            <a:ext cx="5816768" cy="5573487"/>
          </a:xfrm>
          <a:custGeom>
            <a:avLst/>
            <a:gdLst>
              <a:gd name="connsiteX0" fmla="*/ 5816768 w 5816768"/>
              <a:gd name="connsiteY0" fmla="*/ 0 h 5573487"/>
              <a:gd name="connsiteX1" fmla="*/ 0 w 5816768"/>
              <a:gd name="connsiteY1" fmla="*/ 0 h 5573487"/>
              <a:gd name="connsiteX2" fmla="*/ 0 w 5816768"/>
              <a:gd name="connsiteY2" fmla="*/ 5330209 h 5573487"/>
              <a:gd name="connsiteX3" fmla="*/ 243279 w 5816768"/>
              <a:gd name="connsiteY3" fmla="*/ 5573487 h 5573487"/>
            </a:gdLst>
            <a:ahLst/>
            <a:cxnLst>
              <a:cxn ang="0">
                <a:pos x="connsiteX0" y="connsiteY0"/>
              </a:cxn>
              <a:cxn ang="0">
                <a:pos x="connsiteX1" y="connsiteY1"/>
              </a:cxn>
              <a:cxn ang="0">
                <a:pos x="connsiteX2" y="connsiteY2"/>
              </a:cxn>
              <a:cxn ang="0">
                <a:pos x="connsiteX3" y="connsiteY3"/>
              </a:cxn>
            </a:cxnLst>
            <a:rect l="l" t="t" r="r" b="b"/>
            <a:pathLst>
              <a:path w="5816768" h="5573487">
                <a:moveTo>
                  <a:pt x="5816768" y="0"/>
                </a:moveTo>
                <a:lnTo>
                  <a:pt x="0" y="0"/>
                </a:lnTo>
                <a:lnTo>
                  <a:pt x="0" y="5330209"/>
                </a:lnTo>
                <a:lnTo>
                  <a:pt x="243279" y="5573487"/>
                </a:lnTo>
                <a:close/>
              </a:path>
            </a:pathLst>
          </a:custGeom>
          <a:solidFill>
            <a:schemeClr val="bg1">
              <a:lumMod val="95000"/>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1B5BB2AC-D82D-46FE-BACF-21BF3353B365}"/>
              </a:ext>
            </a:extLst>
          </p:cNvPr>
          <p:cNvSpPr>
            <a:spLocks noGrp="1"/>
          </p:cNvSpPr>
          <p:nvPr>
            <p:ph type="title"/>
          </p:nvPr>
        </p:nvSpPr>
        <p:spPr>
          <a:xfrm>
            <a:off x="1190170" y="464457"/>
            <a:ext cx="6191018" cy="493486"/>
          </a:xfrm>
        </p:spPr>
        <p:txBody>
          <a:bodyPr/>
          <a:lstStyle/>
          <a:p>
            <a:r>
              <a:rPr lang="en-MY" sz="3200" b="1" dirty="0"/>
              <a:t>Naming Conventions</a:t>
            </a:r>
            <a:endParaRPr lang="en-US" sz="3200" b="1" dirty="0"/>
          </a:p>
        </p:txBody>
      </p:sp>
      <p:sp>
        <p:nvSpPr>
          <p:cNvPr id="35" name="Freeform: Shape 34">
            <a:extLst>
              <a:ext uri="{FF2B5EF4-FFF2-40B4-BE49-F238E27FC236}">
                <a16:creationId xmlns:a16="http://schemas.microsoft.com/office/drawing/2014/main" id="{89168DE0-FB1E-423A-9A77-6360137A0C7B}"/>
              </a:ext>
              <a:ext uri="{C183D7F6-B498-43B3-948B-1728B52AA6E4}">
                <adec:decorative xmlns:adec="http://schemas.microsoft.com/office/drawing/2017/decorative" val="1"/>
              </a:ext>
            </a:extLst>
          </p:cNvPr>
          <p:cNvSpPr/>
          <p:nvPr/>
        </p:nvSpPr>
        <p:spPr bwMode="auto">
          <a:xfrm rot="5400000" flipH="1">
            <a:off x="-29125" y="5924478"/>
            <a:ext cx="962646"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 name="connsiteX0" fmla="*/ 1887652 w 1887652"/>
              <a:gd name="connsiteY0" fmla="*/ 904397 h 904397"/>
              <a:gd name="connsiteX1" fmla="*/ 925006 w 1887652"/>
              <a:gd name="connsiteY1" fmla="*/ 0 h 904397"/>
              <a:gd name="connsiteX2" fmla="*/ 925006 w 1887652"/>
              <a:gd name="connsiteY2" fmla="*/ 904395 h 904397"/>
              <a:gd name="connsiteX3" fmla="*/ 0 w 1887652"/>
              <a:gd name="connsiteY3" fmla="*/ 904395 h 904397"/>
              <a:gd name="connsiteX4" fmla="*/ 1887652 w 1887652"/>
              <a:gd name="connsiteY4" fmla="*/ 904397 h 904397"/>
              <a:gd name="connsiteX0" fmla="*/ 962646 w 962646"/>
              <a:gd name="connsiteY0" fmla="*/ 904397 h 904397"/>
              <a:gd name="connsiteX1" fmla="*/ 0 w 962646"/>
              <a:gd name="connsiteY1" fmla="*/ 0 h 904397"/>
              <a:gd name="connsiteX2" fmla="*/ 0 w 962646"/>
              <a:gd name="connsiteY2" fmla="*/ 904395 h 904397"/>
              <a:gd name="connsiteX3" fmla="*/ 962646 w 962646"/>
              <a:gd name="connsiteY3" fmla="*/ 904397 h 904397"/>
            </a:gdLst>
            <a:ahLst/>
            <a:cxnLst>
              <a:cxn ang="0">
                <a:pos x="connsiteX0" y="connsiteY0"/>
              </a:cxn>
              <a:cxn ang="0">
                <a:pos x="connsiteX1" y="connsiteY1"/>
              </a:cxn>
              <a:cxn ang="0">
                <a:pos x="connsiteX2" y="connsiteY2"/>
              </a:cxn>
              <a:cxn ang="0">
                <a:pos x="connsiteX3" y="connsiteY3"/>
              </a:cxn>
            </a:cxnLst>
            <a:rect l="l" t="t" r="r" b="b"/>
            <a:pathLst>
              <a:path w="962646" h="904397">
                <a:moveTo>
                  <a:pt x="962646" y="904397"/>
                </a:moveTo>
                <a:lnTo>
                  <a:pt x="0" y="0"/>
                </a:lnTo>
                <a:lnTo>
                  <a:pt x="0" y="904395"/>
                </a:lnTo>
                <a:lnTo>
                  <a:pt x="962646" y="904397"/>
                </a:lnTo>
                <a:close/>
              </a:path>
            </a:pathLst>
          </a:cu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1437362A-578B-41D0-ACB5-3694773AE7AE}"/>
              </a:ext>
              <a:ext uri="{C183D7F6-B498-43B3-948B-1728B52AA6E4}">
                <adec:decorative xmlns:adec="http://schemas.microsoft.com/office/drawing/2017/decorative" val="1"/>
              </a:ext>
            </a:extLst>
          </p:cNvPr>
          <p:cNvGrpSpPr/>
          <p:nvPr/>
        </p:nvGrpSpPr>
        <p:grpSpPr>
          <a:xfrm>
            <a:off x="0" y="-198259"/>
            <a:ext cx="1190170" cy="2892164"/>
            <a:chOff x="-1" y="-198259"/>
            <a:chExt cx="1190170" cy="2892164"/>
          </a:xfrm>
        </p:grpSpPr>
        <p:sp>
          <p:nvSpPr>
            <p:cNvPr id="15" name="Freeform: Shape 14">
              <a:extLst>
                <a:ext uri="{FF2B5EF4-FFF2-40B4-BE49-F238E27FC236}">
                  <a16:creationId xmlns:a16="http://schemas.microsoft.com/office/drawing/2014/main" id="{E5736244-4EDA-4535-8B55-FDD89A469D48}"/>
                </a:ext>
              </a:extLst>
            </p:cNvPr>
            <p:cNvSpPr/>
            <p:nvPr/>
          </p:nvSpPr>
          <p:spPr bwMode="auto">
            <a:xfrm rot="5400000" flipH="1">
              <a:off x="-462707" y="264447"/>
              <a:ext cx="1794829" cy="869417"/>
            </a:xfrm>
            <a:custGeom>
              <a:avLst/>
              <a:gdLst>
                <a:gd name="connsiteX0" fmla="*/ 3514959 w 3514959"/>
                <a:gd name="connsiteY0" fmla="*/ 1702650 h 1702650"/>
                <a:gd name="connsiteX1" fmla="*/ 1702649 w 3514959"/>
                <a:gd name="connsiteY1" fmla="*/ 0 h 1702650"/>
                <a:gd name="connsiteX2" fmla="*/ 0 w 3514959"/>
                <a:gd name="connsiteY2" fmla="*/ 1702650 h 1702650"/>
              </a:gdLst>
              <a:ahLst/>
              <a:cxnLst>
                <a:cxn ang="0">
                  <a:pos x="connsiteX0" y="connsiteY0"/>
                </a:cxn>
                <a:cxn ang="0">
                  <a:pos x="connsiteX1" y="connsiteY1"/>
                </a:cxn>
                <a:cxn ang="0">
                  <a:pos x="connsiteX2" y="connsiteY2"/>
                </a:cxn>
              </a:cxnLst>
              <a:rect l="l" t="t" r="r" b="b"/>
              <a:pathLst>
                <a:path w="3514959" h="1702650">
                  <a:moveTo>
                    <a:pt x="3514959" y="1702650"/>
                  </a:moveTo>
                  <a:lnTo>
                    <a:pt x="1702649" y="0"/>
                  </a:lnTo>
                  <a:lnTo>
                    <a:pt x="0" y="1702650"/>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8625CAA2-0410-41F4-9A44-3EFD6170C406}"/>
                </a:ext>
              </a:extLst>
            </p:cNvPr>
            <p:cNvSpPr/>
            <p:nvPr/>
          </p:nvSpPr>
          <p:spPr bwMode="auto">
            <a:xfrm rot="5400000" flipH="1">
              <a:off x="-633413" y="870322"/>
              <a:ext cx="2456996" cy="1190169"/>
            </a:xfrm>
            <a:custGeom>
              <a:avLst/>
              <a:gdLst>
                <a:gd name="connsiteX0" fmla="*/ 1609389 w 1609389"/>
                <a:gd name="connsiteY0" fmla="*/ 779588 h 779588"/>
                <a:gd name="connsiteX1" fmla="*/ 779589 w 1609389"/>
                <a:gd name="connsiteY1" fmla="*/ 0 h 779588"/>
                <a:gd name="connsiteX2" fmla="*/ 0 w 1609389"/>
                <a:gd name="connsiteY2" fmla="*/ 779588 h 779588"/>
              </a:gdLst>
              <a:ahLst/>
              <a:cxnLst>
                <a:cxn ang="0">
                  <a:pos x="connsiteX0" y="connsiteY0"/>
                </a:cxn>
                <a:cxn ang="0">
                  <a:pos x="connsiteX1" y="connsiteY1"/>
                </a:cxn>
                <a:cxn ang="0">
                  <a:pos x="connsiteX2" y="connsiteY2"/>
                </a:cxn>
              </a:cxnLst>
              <a:rect l="l" t="t" r="r" b="b"/>
              <a:pathLst>
                <a:path w="1609389" h="779588">
                  <a:moveTo>
                    <a:pt x="1609389" y="779588"/>
                  </a:moveTo>
                  <a:lnTo>
                    <a:pt x="779589" y="0"/>
                  </a:lnTo>
                  <a:lnTo>
                    <a:pt x="0" y="779588"/>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a:extLst>
              <a:ext uri="{FF2B5EF4-FFF2-40B4-BE49-F238E27FC236}">
                <a16:creationId xmlns:a16="http://schemas.microsoft.com/office/drawing/2014/main" id="{98B6ACB0-6FE7-7D8E-E4DB-D48451E1A39B}"/>
              </a:ext>
            </a:extLst>
          </p:cNvPr>
          <p:cNvSpPr/>
          <p:nvPr/>
        </p:nvSpPr>
        <p:spPr>
          <a:xfrm>
            <a:off x="1331639" y="1596571"/>
            <a:ext cx="10087186" cy="1495422"/>
          </a:xfrm>
          <a:prstGeom prst="rect">
            <a:avLst/>
          </a:prstGeom>
        </p:spPr>
        <p:txBody>
          <a:bodyPr wrap="square" lIns="0" tIns="0" rIns="0" bIns="0" anchor="ctr">
            <a:noAutofit/>
          </a:bodyPr>
          <a:lstStyle/>
          <a:p>
            <a:pPr algn="ctr"/>
            <a:r>
              <a:rPr lang="en-MY" sz="5400" b="1" dirty="0"/>
              <a:t>Variable Names</a:t>
            </a:r>
            <a:endParaRPr lang="en-US" sz="5400" b="1" dirty="0"/>
          </a:p>
        </p:txBody>
      </p:sp>
      <p:sp>
        <p:nvSpPr>
          <p:cNvPr id="10" name="Rectangle 9">
            <a:extLst>
              <a:ext uri="{FF2B5EF4-FFF2-40B4-BE49-F238E27FC236}">
                <a16:creationId xmlns:a16="http://schemas.microsoft.com/office/drawing/2014/main" id="{875A2985-FDDB-BD8A-FA93-8B59303C8143}"/>
              </a:ext>
            </a:extLst>
          </p:cNvPr>
          <p:cNvSpPr/>
          <p:nvPr/>
        </p:nvSpPr>
        <p:spPr>
          <a:xfrm>
            <a:off x="1699244" y="2969444"/>
            <a:ext cx="9098309" cy="1261017"/>
          </a:xfrm>
          <a:prstGeom prst="rect">
            <a:avLst/>
          </a:prstGeom>
        </p:spPr>
        <p:txBody>
          <a:bodyPr wrap="square" lIns="0" tIns="0" rIns="0" bIns="0" anchor="ctr">
            <a:noAutofit/>
          </a:bodyPr>
          <a:lstStyle/>
          <a:p>
            <a:pPr algn="ctr"/>
            <a:r>
              <a:rPr lang="en-US" dirty="0"/>
              <a:t>A variable name should show the scope of the variable and its purpose. Use camel-case with no spaces between each word. For example, the variable </a:t>
            </a:r>
            <a:r>
              <a:rPr lang="en-US" b="1" dirty="0" err="1"/>
              <a:t>gblUserEmail</a:t>
            </a:r>
            <a:r>
              <a:rPr lang="en-US" dirty="0"/>
              <a:t> is a global variable which holds the current user’s email address. </a:t>
            </a:r>
          </a:p>
        </p:txBody>
      </p:sp>
      <p:pic>
        <p:nvPicPr>
          <p:cNvPr id="4" name="Picture 3" descr="Application, table&#10;&#10;Description automatically generated">
            <a:extLst>
              <a:ext uri="{FF2B5EF4-FFF2-40B4-BE49-F238E27FC236}">
                <a16:creationId xmlns:a16="http://schemas.microsoft.com/office/drawing/2014/main" id="{53CDDD22-A6BB-0DB1-3CDF-BAD314F53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4371069"/>
            <a:ext cx="6858000" cy="1666875"/>
          </a:xfrm>
          <a:prstGeom prst="rect">
            <a:avLst/>
          </a:prstGeom>
        </p:spPr>
      </p:pic>
    </p:spTree>
    <p:extLst>
      <p:ext uri="{BB962C8B-B14F-4D97-AF65-F5344CB8AC3E}">
        <p14:creationId xmlns:p14="http://schemas.microsoft.com/office/powerpoint/2010/main" val="709366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16D8A52-C331-4662-9B18-D0F56C1E0DC1}"/>
              </a:ext>
              <a:ext uri="{C183D7F6-B498-43B3-948B-1728B52AA6E4}">
                <adec:decorative xmlns:adec="http://schemas.microsoft.com/office/drawing/2017/decorative" val="1"/>
              </a:ext>
            </a:extLst>
          </p:cNvPr>
          <p:cNvSpPr/>
          <p:nvPr/>
        </p:nvSpPr>
        <p:spPr bwMode="auto">
          <a:xfrm flipH="1">
            <a:off x="6375232" y="-1"/>
            <a:ext cx="5816768" cy="5573487"/>
          </a:xfrm>
          <a:custGeom>
            <a:avLst/>
            <a:gdLst>
              <a:gd name="connsiteX0" fmla="*/ 5816768 w 5816768"/>
              <a:gd name="connsiteY0" fmla="*/ 0 h 5573487"/>
              <a:gd name="connsiteX1" fmla="*/ 0 w 5816768"/>
              <a:gd name="connsiteY1" fmla="*/ 0 h 5573487"/>
              <a:gd name="connsiteX2" fmla="*/ 0 w 5816768"/>
              <a:gd name="connsiteY2" fmla="*/ 5330209 h 5573487"/>
              <a:gd name="connsiteX3" fmla="*/ 243279 w 5816768"/>
              <a:gd name="connsiteY3" fmla="*/ 5573487 h 5573487"/>
            </a:gdLst>
            <a:ahLst/>
            <a:cxnLst>
              <a:cxn ang="0">
                <a:pos x="connsiteX0" y="connsiteY0"/>
              </a:cxn>
              <a:cxn ang="0">
                <a:pos x="connsiteX1" y="connsiteY1"/>
              </a:cxn>
              <a:cxn ang="0">
                <a:pos x="connsiteX2" y="connsiteY2"/>
              </a:cxn>
              <a:cxn ang="0">
                <a:pos x="connsiteX3" y="connsiteY3"/>
              </a:cxn>
            </a:cxnLst>
            <a:rect l="l" t="t" r="r" b="b"/>
            <a:pathLst>
              <a:path w="5816768" h="5573487">
                <a:moveTo>
                  <a:pt x="5816768" y="0"/>
                </a:moveTo>
                <a:lnTo>
                  <a:pt x="0" y="0"/>
                </a:lnTo>
                <a:lnTo>
                  <a:pt x="0" y="5330209"/>
                </a:lnTo>
                <a:lnTo>
                  <a:pt x="243279" y="5573487"/>
                </a:lnTo>
                <a:close/>
              </a:path>
            </a:pathLst>
          </a:custGeom>
          <a:solidFill>
            <a:schemeClr val="bg1">
              <a:lumMod val="95000"/>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1B5BB2AC-D82D-46FE-BACF-21BF3353B365}"/>
              </a:ext>
            </a:extLst>
          </p:cNvPr>
          <p:cNvSpPr>
            <a:spLocks noGrp="1"/>
          </p:cNvSpPr>
          <p:nvPr>
            <p:ph type="title"/>
          </p:nvPr>
        </p:nvSpPr>
        <p:spPr>
          <a:xfrm>
            <a:off x="1190170" y="464457"/>
            <a:ext cx="6191018" cy="493486"/>
          </a:xfrm>
        </p:spPr>
        <p:txBody>
          <a:bodyPr/>
          <a:lstStyle/>
          <a:p>
            <a:r>
              <a:rPr lang="en-MY" sz="3200" b="1" dirty="0"/>
              <a:t>Naming Conventions</a:t>
            </a:r>
            <a:endParaRPr lang="en-US" sz="3200" b="1" dirty="0"/>
          </a:p>
        </p:txBody>
      </p:sp>
      <p:sp>
        <p:nvSpPr>
          <p:cNvPr id="35" name="Freeform: Shape 34">
            <a:extLst>
              <a:ext uri="{FF2B5EF4-FFF2-40B4-BE49-F238E27FC236}">
                <a16:creationId xmlns:a16="http://schemas.microsoft.com/office/drawing/2014/main" id="{89168DE0-FB1E-423A-9A77-6360137A0C7B}"/>
              </a:ext>
              <a:ext uri="{C183D7F6-B498-43B3-948B-1728B52AA6E4}">
                <adec:decorative xmlns:adec="http://schemas.microsoft.com/office/drawing/2017/decorative" val="1"/>
              </a:ext>
            </a:extLst>
          </p:cNvPr>
          <p:cNvSpPr/>
          <p:nvPr/>
        </p:nvSpPr>
        <p:spPr bwMode="auto">
          <a:xfrm rot="5400000" flipH="1">
            <a:off x="-29125" y="5924478"/>
            <a:ext cx="962646"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 name="connsiteX0" fmla="*/ 1887652 w 1887652"/>
              <a:gd name="connsiteY0" fmla="*/ 904397 h 904397"/>
              <a:gd name="connsiteX1" fmla="*/ 925006 w 1887652"/>
              <a:gd name="connsiteY1" fmla="*/ 0 h 904397"/>
              <a:gd name="connsiteX2" fmla="*/ 925006 w 1887652"/>
              <a:gd name="connsiteY2" fmla="*/ 904395 h 904397"/>
              <a:gd name="connsiteX3" fmla="*/ 0 w 1887652"/>
              <a:gd name="connsiteY3" fmla="*/ 904395 h 904397"/>
              <a:gd name="connsiteX4" fmla="*/ 1887652 w 1887652"/>
              <a:gd name="connsiteY4" fmla="*/ 904397 h 904397"/>
              <a:gd name="connsiteX0" fmla="*/ 962646 w 962646"/>
              <a:gd name="connsiteY0" fmla="*/ 904397 h 904397"/>
              <a:gd name="connsiteX1" fmla="*/ 0 w 962646"/>
              <a:gd name="connsiteY1" fmla="*/ 0 h 904397"/>
              <a:gd name="connsiteX2" fmla="*/ 0 w 962646"/>
              <a:gd name="connsiteY2" fmla="*/ 904395 h 904397"/>
              <a:gd name="connsiteX3" fmla="*/ 962646 w 962646"/>
              <a:gd name="connsiteY3" fmla="*/ 904397 h 904397"/>
            </a:gdLst>
            <a:ahLst/>
            <a:cxnLst>
              <a:cxn ang="0">
                <a:pos x="connsiteX0" y="connsiteY0"/>
              </a:cxn>
              <a:cxn ang="0">
                <a:pos x="connsiteX1" y="connsiteY1"/>
              </a:cxn>
              <a:cxn ang="0">
                <a:pos x="connsiteX2" y="connsiteY2"/>
              </a:cxn>
              <a:cxn ang="0">
                <a:pos x="connsiteX3" y="connsiteY3"/>
              </a:cxn>
            </a:cxnLst>
            <a:rect l="l" t="t" r="r" b="b"/>
            <a:pathLst>
              <a:path w="962646" h="904397">
                <a:moveTo>
                  <a:pt x="962646" y="904397"/>
                </a:moveTo>
                <a:lnTo>
                  <a:pt x="0" y="0"/>
                </a:lnTo>
                <a:lnTo>
                  <a:pt x="0" y="904395"/>
                </a:lnTo>
                <a:lnTo>
                  <a:pt x="962646" y="904397"/>
                </a:lnTo>
                <a:close/>
              </a:path>
            </a:pathLst>
          </a:cu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1437362A-578B-41D0-ACB5-3694773AE7AE}"/>
              </a:ext>
              <a:ext uri="{C183D7F6-B498-43B3-948B-1728B52AA6E4}">
                <adec:decorative xmlns:adec="http://schemas.microsoft.com/office/drawing/2017/decorative" val="1"/>
              </a:ext>
            </a:extLst>
          </p:cNvPr>
          <p:cNvGrpSpPr/>
          <p:nvPr/>
        </p:nvGrpSpPr>
        <p:grpSpPr>
          <a:xfrm>
            <a:off x="0" y="-198259"/>
            <a:ext cx="1190170" cy="2892164"/>
            <a:chOff x="-1" y="-198259"/>
            <a:chExt cx="1190170" cy="2892164"/>
          </a:xfrm>
        </p:grpSpPr>
        <p:sp>
          <p:nvSpPr>
            <p:cNvPr id="15" name="Freeform: Shape 14">
              <a:extLst>
                <a:ext uri="{FF2B5EF4-FFF2-40B4-BE49-F238E27FC236}">
                  <a16:creationId xmlns:a16="http://schemas.microsoft.com/office/drawing/2014/main" id="{E5736244-4EDA-4535-8B55-FDD89A469D48}"/>
                </a:ext>
              </a:extLst>
            </p:cNvPr>
            <p:cNvSpPr/>
            <p:nvPr/>
          </p:nvSpPr>
          <p:spPr bwMode="auto">
            <a:xfrm rot="5400000" flipH="1">
              <a:off x="-462707" y="264447"/>
              <a:ext cx="1794829" cy="869417"/>
            </a:xfrm>
            <a:custGeom>
              <a:avLst/>
              <a:gdLst>
                <a:gd name="connsiteX0" fmla="*/ 3514959 w 3514959"/>
                <a:gd name="connsiteY0" fmla="*/ 1702650 h 1702650"/>
                <a:gd name="connsiteX1" fmla="*/ 1702649 w 3514959"/>
                <a:gd name="connsiteY1" fmla="*/ 0 h 1702650"/>
                <a:gd name="connsiteX2" fmla="*/ 0 w 3514959"/>
                <a:gd name="connsiteY2" fmla="*/ 1702650 h 1702650"/>
              </a:gdLst>
              <a:ahLst/>
              <a:cxnLst>
                <a:cxn ang="0">
                  <a:pos x="connsiteX0" y="connsiteY0"/>
                </a:cxn>
                <a:cxn ang="0">
                  <a:pos x="connsiteX1" y="connsiteY1"/>
                </a:cxn>
                <a:cxn ang="0">
                  <a:pos x="connsiteX2" y="connsiteY2"/>
                </a:cxn>
              </a:cxnLst>
              <a:rect l="l" t="t" r="r" b="b"/>
              <a:pathLst>
                <a:path w="3514959" h="1702650">
                  <a:moveTo>
                    <a:pt x="3514959" y="1702650"/>
                  </a:moveTo>
                  <a:lnTo>
                    <a:pt x="1702649" y="0"/>
                  </a:lnTo>
                  <a:lnTo>
                    <a:pt x="0" y="1702650"/>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8625CAA2-0410-41F4-9A44-3EFD6170C406}"/>
                </a:ext>
              </a:extLst>
            </p:cNvPr>
            <p:cNvSpPr/>
            <p:nvPr/>
          </p:nvSpPr>
          <p:spPr bwMode="auto">
            <a:xfrm rot="5400000" flipH="1">
              <a:off x="-633413" y="870322"/>
              <a:ext cx="2456996" cy="1190169"/>
            </a:xfrm>
            <a:custGeom>
              <a:avLst/>
              <a:gdLst>
                <a:gd name="connsiteX0" fmla="*/ 1609389 w 1609389"/>
                <a:gd name="connsiteY0" fmla="*/ 779588 h 779588"/>
                <a:gd name="connsiteX1" fmla="*/ 779589 w 1609389"/>
                <a:gd name="connsiteY1" fmla="*/ 0 h 779588"/>
                <a:gd name="connsiteX2" fmla="*/ 0 w 1609389"/>
                <a:gd name="connsiteY2" fmla="*/ 779588 h 779588"/>
              </a:gdLst>
              <a:ahLst/>
              <a:cxnLst>
                <a:cxn ang="0">
                  <a:pos x="connsiteX0" y="connsiteY0"/>
                </a:cxn>
                <a:cxn ang="0">
                  <a:pos x="connsiteX1" y="connsiteY1"/>
                </a:cxn>
                <a:cxn ang="0">
                  <a:pos x="connsiteX2" y="connsiteY2"/>
                </a:cxn>
              </a:cxnLst>
              <a:rect l="l" t="t" r="r" b="b"/>
              <a:pathLst>
                <a:path w="1609389" h="779588">
                  <a:moveTo>
                    <a:pt x="1609389" y="779588"/>
                  </a:moveTo>
                  <a:lnTo>
                    <a:pt x="779589" y="0"/>
                  </a:lnTo>
                  <a:lnTo>
                    <a:pt x="0" y="779588"/>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a:extLst>
              <a:ext uri="{FF2B5EF4-FFF2-40B4-BE49-F238E27FC236}">
                <a16:creationId xmlns:a16="http://schemas.microsoft.com/office/drawing/2014/main" id="{98B6ACB0-6FE7-7D8E-E4DB-D48451E1A39B}"/>
              </a:ext>
            </a:extLst>
          </p:cNvPr>
          <p:cNvSpPr/>
          <p:nvPr/>
        </p:nvSpPr>
        <p:spPr>
          <a:xfrm>
            <a:off x="1331639" y="1596571"/>
            <a:ext cx="10087186" cy="1495422"/>
          </a:xfrm>
          <a:prstGeom prst="rect">
            <a:avLst/>
          </a:prstGeom>
        </p:spPr>
        <p:txBody>
          <a:bodyPr wrap="square" lIns="0" tIns="0" rIns="0" bIns="0" anchor="ctr">
            <a:noAutofit/>
          </a:bodyPr>
          <a:lstStyle/>
          <a:p>
            <a:pPr algn="ctr"/>
            <a:r>
              <a:rPr lang="en-MY" sz="5400" b="1" dirty="0"/>
              <a:t>Collection Names</a:t>
            </a:r>
            <a:endParaRPr lang="en-US" sz="5400" b="1" dirty="0"/>
          </a:p>
        </p:txBody>
      </p:sp>
      <p:sp>
        <p:nvSpPr>
          <p:cNvPr id="10" name="Rectangle 9">
            <a:extLst>
              <a:ext uri="{FF2B5EF4-FFF2-40B4-BE49-F238E27FC236}">
                <a16:creationId xmlns:a16="http://schemas.microsoft.com/office/drawing/2014/main" id="{875A2985-FDDB-BD8A-FA93-8B59303C8143}"/>
              </a:ext>
            </a:extLst>
          </p:cNvPr>
          <p:cNvSpPr/>
          <p:nvPr/>
        </p:nvSpPr>
        <p:spPr>
          <a:xfrm>
            <a:off x="1699244" y="2969444"/>
            <a:ext cx="9098309" cy="1261017"/>
          </a:xfrm>
          <a:prstGeom prst="rect">
            <a:avLst/>
          </a:prstGeom>
        </p:spPr>
        <p:txBody>
          <a:bodyPr wrap="square" lIns="0" tIns="0" rIns="0" bIns="0" anchor="ctr">
            <a:noAutofit/>
          </a:bodyPr>
          <a:lstStyle/>
          <a:p>
            <a:pPr algn="ctr"/>
            <a:r>
              <a:rPr lang="en-US" dirty="0"/>
              <a:t>A collection name should contain the original </a:t>
            </a:r>
            <a:r>
              <a:rPr lang="en-US" dirty="0" err="1"/>
              <a:t>datasource</a:t>
            </a:r>
            <a:r>
              <a:rPr lang="en-US" dirty="0"/>
              <a:t> and describe its purpose. Use camel-case with no spaces between each word. For example, the collection </a:t>
            </a:r>
            <a:r>
              <a:rPr lang="en-US" b="1" dirty="0" err="1"/>
              <a:t>colDvInvoices</a:t>
            </a:r>
            <a:r>
              <a:rPr lang="en-US" dirty="0"/>
              <a:t> is a collection of invoices from Dataverse.</a:t>
            </a:r>
          </a:p>
        </p:txBody>
      </p:sp>
      <p:pic>
        <p:nvPicPr>
          <p:cNvPr id="7" name="Picture 6" descr="Graphical user interface, application, table&#10;&#10;Description automatically generated with medium confidence">
            <a:extLst>
              <a:ext uri="{FF2B5EF4-FFF2-40B4-BE49-F238E27FC236}">
                <a16:creationId xmlns:a16="http://schemas.microsoft.com/office/drawing/2014/main" id="{82B95971-6EFA-BB7C-CAB9-A31FDAED3D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475" y="4230461"/>
            <a:ext cx="6877050" cy="1390650"/>
          </a:xfrm>
          <a:prstGeom prst="rect">
            <a:avLst/>
          </a:prstGeom>
        </p:spPr>
      </p:pic>
    </p:spTree>
    <p:extLst>
      <p:ext uri="{BB962C8B-B14F-4D97-AF65-F5344CB8AC3E}">
        <p14:creationId xmlns:p14="http://schemas.microsoft.com/office/powerpoint/2010/main" val="9389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16D8A52-C331-4662-9B18-D0F56C1E0DC1}"/>
              </a:ext>
              <a:ext uri="{C183D7F6-B498-43B3-948B-1728B52AA6E4}">
                <adec:decorative xmlns:adec="http://schemas.microsoft.com/office/drawing/2017/decorative" val="1"/>
              </a:ext>
            </a:extLst>
          </p:cNvPr>
          <p:cNvSpPr/>
          <p:nvPr/>
        </p:nvSpPr>
        <p:spPr bwMode="auto">
          <a:xfrm flipH="1">
            <a:off x="6375232" y="-1"/>
            <a:ext cx="5816768" cy="5573487"/>
          </a:xfrm>
          <a:custGeom>
            <a:avLst/>
            <a:gdLst>
              <a:gd name="connsiteX0" fmla="*/ 5816768 w 5816768"/>
              <a:gd name="connsiteY0" fmla="*/ 0 h 5573487"/>
              <a:gd name="connsiteX1" fmla="*/ 0 w 5816768"/>
              <a:gd name="connsiteY1" fmla="*/ 0 h 5573487"/>
              <a:gd name="connsiteX2" fmla="*/ 0 w 5816768"/>
              <a:gd name="connsiteY2" fmla="*/ 5330209 h 5573487"/>
              <a:gd name="connsiteX3" fmla="*/ 243279 w 5816768"/>
              <a:gd name="connsiteY3" fmla="*/ 5573487 h 5573487"/>
            </a:gdLst>
            <a:ahLst/>
            <a:cxnLst>
              <a:cxn ang="0">
                <a:pos x="connsiteX0" y="connsiteY0"/>
              </a:cxn>
              <a:cxn ang="0">
                <a:pos x="connsiteX1" y="connsiteY1"/>
              </a:cxn>
              <a:cxn ang="0">
                <a:pos x="connsiteX2" y="connsiteY2"/>
              </a:cxn>
              <a:cxn ang="0">
                <a:pos x="connsiteX3" y="connsiteY3"/>
              </a:cxn>
            </a:cxnLst>
            <a:rect l="l" t="t" r="r" b="b"/>
            <a:pathLst>
              <a:path w="5816768" h="5573487">
                <a:moveTo>
                  <a:pt x="5816768" y="0"/>
                </a:moveTo>
                <a:lnTo>
                  <a:pt x="0" y="0"/>
                </a:lnTo>
                <a:lnTo>
                  <a:pt x="0" y="5330209"/>
                </a:lnTo>
                <a:lnTo>
                  <a:pt x="243279" y="5573487"/>
                </a:lnTo>
                <a:close/>
              </a:path>
            </a:pathLst>
          </a:custGeom>
          <a:solidFill>
            <a:schemeClr val="bg1">
              <a:lumMod val="95000"/>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1B5BB2AC-D82D-46FE-BACF-21BF3353B365}"/>
              </a:ext>
            </a:extLst>
          </p:cNvPr>
          <p:cNvSpPr>
            <a:spLocks noGrp="1"/>
          </p:cNvSpPr>
          <p:nvPr>
            <p:ph type="title"/>
          </p:nvPr>
        </p:nvSpPr>
        <p:spPr>
          <a:xfrm>
            <a:off x="1190170" y="464457"/>
            <a:ext cx="6191018" cy="493486"/>
          </a:xfrm>
        </p:spPr>
        <p:txBody>
          <a:bodyPr/>
          <a:lstStyle/>
          <a:p>
            <a:r>
              <a:rPr lang="en-MY" b="1" dirty="0"/>
              <a:t>Variable Type Standards</a:t>
            </a:r>
            <a:endParaRPr lang="en-US" sz="3200" b="1" dirty="0"/>
          </a:p>
        </p:txBody>
      </p:sp>
      <p:sp>
        <p:nvSpPr>
          <p:cNvPr id="35" name="Freeform: Shape 34">
            <a:extLst>
              <a:ext uri="{FF2B5EF4-FFF2-40B4-BE49-F238E27FC236}">
                <a16:creationId xmlns:a16="http://schemas.microsoft.com/office/drawing/2014/main" id="{89168DE0-FB1E-423A-9A77-6360137A0C7B}"/>
              </a:ext>
              <a:ext uri="{C183D7F6-B498-43B3-948B-1728B52AA6E4}">
                <adec:decorative xmlns:adec="http://schemas.microsoft.com/office/drawing/2017/decorative" val="1"/>
              </a:ext>
            </a:extLst>
          </p:cNvPr>
          <p:cNvSpPr/>
          <p:nvPr/>
        </p:nvSpPr>
        <p:spPr bwMode="auto">
          <a:xfrm rot="5400000" flipH="1">
            <a:off x="-29125" y="5924478"/>
            <a:ext cx="962646"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 name="connsiteX0" fmla="*/ 1887652 w 1887652"/>
              <a:gd name="connsiteY0" fmla="*/ 904397 h 904397"/>
              <a:gd name="connsiteX1" fmla="*/ 925006 w 1887652"/>
              <a:gd name="connsiteY1" fmla="*/ 0 h 904397"/>
              <a:gd name="connsiteX2" fmla="*/ 925006 w 1887652"/>
              <a:gd name="connsiteY2" fmla="*/ 904395 h 904397"/>
              <a:gd name="connsiteX3" fmla="*/ 0 w 1887652"/>
              <a:gd name="connsiteY3" fmla="*/ 904395 h 904397"/>
              <a:gd name="connsiteX4" fmla="*/ 1887652 w 1887652"/>
              <a:gd name="connsiteY4" fmla="*/ 904397 h 904397"/>
              <a:gd name="connsiteX0" fmla="*/ 962646 w 962646"/>
              <a:gd name="connsiteY0" fmla="*/ 904397 h 904397"/>
              <a:gd name="connsiteX1" fmla="*/ 0 w 962646"/>
              <a:gd name="connsiteY1" fmla="*/ 0 h 904397"/>
              <a:gd name="connsiteX2" fmla="*/ 0 w 962646"/>
              <a:gd name="connsiteY2" fmla="*/ 904395 h 904397"/>
              <a:gd name="connsiteX3" fmla="*/ 962646 w 962646"/>
              <a:gd name="connsiteY3" fmla="*/ 904397 h 904397"/>
            </a:gdLst>
            <a:ahLst/>
            <a:cxnLst>
              <a:cxn ang="0">
                <a:pos x="connsiteX0" y="connsiteY0"/>
              </a:cxn>
              <a:cxn ang="0">
                <a:pos x="connsiteX1" y="connsiteY1"/>
              </a:cxn>
              <a:cxn ang="0">
                <a:pos x="connsiteX2" y="connsiteY2"/>
              </a:cxn>
              <a:cxn ang="0">
                <a:pos x="connsiteX3" y="connsiteY3"/>
              </a:cxn>
            </a:cxnLst>
            <a:rect l="l" t="t" r="r" b="b"/>
            <a:pathLst>
              <a:path w="962646" h="904397">
                <a:moveTo>
                  <a:pt x="962646" y="904397"/>
                </a:moveTo>
                <a:lnTo>
                  <a:pt x="0" y="0"/>
                </a:lnTo>
                <a:lnTo>
                  <a:pt x="0" y="904395"/>
                </a:lnTo>
                <a:lnTo>
                  <a:pt x="962646" y="904397"/>
                </a:lnTo>
                <a:close/>
              </a:path>
            </a:pathLst>
          </a:cu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1437362A-578B-41D0-ACB5-3694773AE7AE}"/>
              </a:ext>
              <a:ext uri="{C183D7F6-B498-43B3-948B-1728B52AA6E4}">
                <adec:decorative xmlns:adec="http://schemas.microsoft.com/office/drawing/2017/decorative" val="1"/>
              </a:ext>
            </a:extLst>
          </p:cNvPr>
          <p:cNvGrpSpPr/>
          <p:nvPr/>
        </p:nvGrpSpPr>
        <p:grpSpPr>
          <a:xfrm>
            <a:off x="0" y="-198259"/>
            <a:ext cx="1190170" cy="2892164"/>
            <a:chOff x="-1" y="-198259"/>
            <a:chExt cx="1190170" cy="2892164"/>
          </a:xfrm>
        </p:grpSpPr>
        <p:sp>
          <p:nvSpPr>
            <p:cNvPr id="15" name="Freeform: Shape 14">
              <a:extLst>
                <a:ext uri="{FF2B5EF4-FFF2-40B4-BE49-F238E27FC236}">
                  <a16:creationId xmlns:a16="http://schemas.microsoft.com/office/drawing/2014/main" id="{E5736244-4EDA-4535-8B55-FDD89A469D48}"/>
                </a:ext>
              </a:extLst>
            </p:cNvPr>
            <p:cNvSpPr/>
            <p:nvPr/>
          </p:nvSpPr>
          <p:spPr bwMode="auto">
            <a:xfrm rot="5400000" flipH="1">
              <a:off x="-462707" y="264447"/>
              <a:ext cx="1794829" cy="869417"/>
            </a:xfrm>
            <a:custGeom>
              <a:avLst/>
              <a:gdLst>
                <a:gd name="connsiteX0" fmla="*/ 3514959 w 3514959"/>
                <a:gd name="connsiteY0" fmla="*/ 1702650 h 1702650"/>
                <a:gd name="connsiteX1" fmla="*/ 1702649 w 3514959"/>
                <a:gd name="connsiteY1" fmla="*/ 0 h 1702650"/>
                <a:gd name="connsiteX2" fmla="*/ 0 w 3514959"/>
                <a:gd name="connsiteY2" fmla="*/ 1702650 h 1702650"/>
              </a:gdLst>
              <a:ahLst/>
              <a:cxnLst>
                <a:cxn ang="0">
                  <a:pos x="connsiteX0" y="connsiteY0"/>
                </a:cxn>
                <a:cxn ang="0">
                  <a:pos x="connsiteX1" y="connsiteY1"/>
                </a:cxn>
                <a:cxn ang="0">
                  <a:pos x="connsiteX2" y="connsiteY2"/>
                </a:cxn>
              </a:cxnLst>
              <a:rect l="l" t="t" r="r" b="b"/>
              <a:pathLst>
                <a:path w="3514959" h="1702650">
                  <a:moveTo>
                    <a:pt x="3514959" y="1702650"/>
                  </a:moveTo>
                  <a:lnTo>
                    <a:pt x="1702649" y="0"/>
                  </a:lnTo>
                  <a:lnTo>
                    <a:pt x="0" y="1702650"/>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8625CAA2-0410-41F4-9A44-3EFD6170C406}"/>
                </a:ext>
              </a:extLst>
            </p:cNvPr>
            <p:cNvSpPr/>
            <p:nvPr/>
          </p:nvSpPr>
          <p:spPr bwMode="auto">
            <a:xfrm rot="5400000" flipH="1">
              <a:off x="-633413" y="870322"/>
              <a:ext cx="2456996" cy="1190169"/>
            </a:xfrm>
            <a:custGeom>
              <a:avLst/>
              <a:gdLst>
                <a:gd name="connsiteX0" fmla="*/ 1609389 w 1609389"/>
                <a:gd name="connsiteY0" fmla="*/ 779588 h 779588"/>
                <a:gd name="connsiteX1" fmla="*/ 779589 w 1609389"/>
                <a:gd name="connsiteY1" fmla="*/ 0 h 779588"/>
                <a:gd name="connsiteX2" fmla="*/ 0 w 1609389"/>
                <a:gd name="connsiteY2" fmla="*/ 779588 h 779588"/>
              </a:gdLst>
              <a:ahLst/>
              <a:cxnLst>
                <a:cxn ang="0">
                  <a:pos x="connsiteX0" y="connsiteY0"/>
                </a:cxn>
                <a:cxn ang="0">
                  <a:pos x="connsiteX1" y="connsiteY1"/>
                </a:cxn>
                <a:cxn ang="0">
                  <a:pos x="connsiteX2" y="connsiteY2"/>
                </a:cxn>
              </a:cxnLst>
              <a:rect l="l" t="t" r="r" b="b"/>
              <a:pathLst>
                <a:path w="1609389" h="779588">
                  <a:moveTo>
                    <a:pt x="1609389" y="779588"/>
                  </a:moveTo>
                  <a:lnTo>
                    <a:pt x="779589" y="0"/>
                  </a:lnTo>
                  <a:lnTo>
                    <a:pt x="0" y="779588"/>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a:extLst>
              <a:ext uri="{FF2B5EF4-FFF2-40B4-BE49-F238E27FC236}">
                <a16:creationId xmlns:a16="http://schemas.microsoft.com/office/drawing/2014/main" id="{98B6ACB0-6FE7-7D8E-E4DB-D48451E1A39B}"/>
              </a:ext>
            </a:extLst>
          </p:cNvPr>
          <p:cNvSpPr/>
          <p:nvPr/>
        </p:nvSpPr>
        <p:spPr>
          <a:xfrm>
            <a:off x="1331639" y="1596571"/>
            <a:ext cx="10087186" cy="1495422"/>
          </a:xfrm>
          <a:prstGeom prst="rect">
            <a:avLst/>
          </a:prstGeom>
        </p:spPr>
        <p:txBody>
          <a:bodyPr wrap="square" lIns="0" tIns="0" rIns="0" bIns="0" anchor="ctr">
            <a:noAutofit/>
          </a:bodyPr>
          <a:lstStyle/>
          <a:p>
            <a:pPr algn="ctr"/>
            <a:r>
              <a:rPr lang="en-MY" sz="5400" b="1" dirty="0"/>
              <a:t>Variable Scope</a:t>
            </a:r>
            <a:endParaRPr lang="en-US" sz="5400" b="1" dirty="0"/>
          </a:p>
        </p:txBody>
      </p:sp>
      <p:sp>
        <p:nvSpPr>
          <p:cNvPr id="10" name="Rectangle 9">
            <a:extLst>
              <a:ext uri="{FF2B5EF4-FFF2-40B4-BE49-F238E27FC236}">
                <a16:creationId xmlns:a16="http://schemas.microsoft.com/office/drawing/2014/main" id="{875A2985-FDDB-BD8A-FA93-8B59303C8143}"/>
              </a:ext>
            </a:extLst>
          </p:cNvPr>
          <p:cNvSpPr/>
          <p:nvPr/>
        </p:nvSpPr>
        <p:spPr>
          <a:xfrm>
            <a:off x="1699244" y="2969444"/>
            <a:ext cx="9098309" cy="1261017"/>
          </a:xfrm>
          <a:prstGeom prst="rect">
            <a:avLst/>
          </a:prstGeom>
        </p:spPr>
        <p:txBody>
          <a:bodyPr wrap="square" lIns="0" tIns="0" rIns="0" bIns="0" anchor="ctr">
            <a:noAutofit/>
          </a:bodyPr>
          <a:lstStyle/>
          <a:p>
            <a:pPr algn="ctr"/>
            <a:r>
              <a:rPr lang="en-US" dirty="0"/>
              <a:t>A variable’s scope determines where it can be referenced in the app. If the variable is required on multiple screens use a global variable. Otherwise, use a local or context variable instead. Choose the proper variable type by determining its scope.</a:t>
            </a:r>
          </a:p>
        </p:txBody>
      </p:sp>
      <p:pic>
        <p:nvPicPr>
          <p:cNvPr id="4" name="Picture 3" descr="Graphical user interface, application&#10;&#10;Description automatically generated">
            <a:extLst>
              <a:ext uri="{FF2B5EF4-FFF2-40B4-BE49-F238E27FC236}">
                <a16:creationId xmlns:a16="http://schemas.microsoft.com/office/drawing/2014/main" id="{E6ECC646-310B-DB20-AC3C-3199D0E9E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725" y="4230461"/>
            <a:ext cx="6686550" cy="1390650"/>
          </a:xfrm>
          <a:prstGeom prst="rect">
            <a:avLst/>
          </a:prstGeom>
        </p:spPr>
      </p:pic>
    </p:spTree>
    <p:extLst>
      <p:ext uri="{BB962C8B-B14F-4D97-AF65-F5344CB8AC3E}">
        <p14:creationId xmlns:p14="http://schemas.microsoft.com/office/powerpoint/2010/main" val="1725011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70EC5B11-5EE1-4C41-BBD0-43609F37BDD9}"/>
              </a:ext>
              <a:ext uri="{C183D7F6-B498-43B3-948B-1728B52AA6E4}">
                <adec:decorative xmlns:adec="http://schemas.microsoft.com/office/drawing/2017/decorative" val="1"/>
              </a:ext>
            </a:extLst>
          </p:cNvPr>
          <p:cNvSpPr/>
          <p:nvPr/>
        </p:nvSpPr>
        <p:spPr bwMode="auto">
          <a:xfrm rot="2700000">
            <a:off x="-3134837" y="2718832"/>
            <a:ext cx="9698675" cy="4849337"/>
          </a:xfrm>
          <a:custGeom>
            <a:avLst/>
            <a:gdLst>
              <a:gd name="connsiteX0" fmla="*/ 0 w 9698675"/>
              <a:gd name="connsiteY0" fmla="*/ 0 h 4849337"/>
              <a:gd name="connsiteX1" fmla="*/ 9698675 w 9698675"/>
              <a:gd name="connsiteY1" fmla="*/ 0 h 4849337"/>
              <a:gd name="connsiteX2" fmla="*/ 4849338 w 9698675"/>
              <a:gd name="connsiteY2" fmla="*/ 4849337 h 4849337"/>
            </a:gdLst>
            <a:ahLst/>
            <a:cxnLst>
              <a:cxn ang="0">
                <a:pos x="connsiteX0" y="connsiteY0"/>
              </a:cxn>
              <a:cxn ang="0">
                <a:pos x="connsiteX1" y="connsiteY1"/>
              </a:cxn>
              <a:cxn ang="0">
                <a:pos x="connsiteX2" y="connsiteY2"/>
              </a:cxn>
            </a:cxnLst>
            <a:rect l="l" t="t" r="r" b="b"/>
            <a:pathLst>
              <a:path w="9698675" h="4849337">
                <a:moveTo>
                  <a:pt x="0" y="0"/>
                </a:moveTo>
                <a:lnTo>
                  <a:pt x="9698675" y="0"/>
                </a:lnTo>
                <a:lnTo>
                  <a:pt x="4849338" y="4849337"/>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CEA733D2-AE0A-4217-B069-F7B53AC17B87}"/>
              </a:ext>
              <a:ext uri="{C183D7F6-B498-43B3-948B-1728B52AA6E4}">
                <adec:decorative xmlns:adec="http://schemas.microsoft.com/office/drawing/2017/decorative" val="1"/>
              </a:ext>
            </a:extLst>
          </p:cNvPr>
          <p:cNvSpPr/>
          <p:nvPr/>
        </p:nvSpPr>
        <p:spPr bwMode="auto">
          <a:xfrm flipH="1">
            <a:off x="10537370" y="0"/>
            <a:ext cx="1654630" cy="132944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descr="Text&#10;&#10;Description automatically generated">
            <a:extLst>
              <a:ext uri="{FF2B5EF4-FFF2-40B4-BE49-F238E27FC236}">
                <a16:creationId xmlns:a16="http://schemas.microsoft.com/office/drawing/2014/main" id="{23A87CBA-6000-CF90-9B4C-9CAE6B75F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2712" y="1171575"/>
            <a:ext cx="6886575" cy="4514850"/>
          </a:xfrm>
          <a:prstGeom prst="rect">
            <a:avLst/>
          </a:prstGeom>
        </p:spPr>
      </p:pic>
    </p:spTree>
    <p:extLst>
      <p:ext uri="{BB962C8B-B14F-4D97-AF65-F5344CB8AC3E}">
        <p14:creationId xmlns:p14="http://schemas.microsoft.com/office/powerpoint/2010/main" val="20397479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6A22842-E1C9-4AAB-9DF2-C2C3B610E8CC}"/>
              </a:ext>
              <a:ext uri="{C183D7F6-B498-43B3-948B-1728B52AA6E4}">
                <adec:decorative xmlns:adec="http://schemas.microsoft.com/office/drawing/2017/decorative" val="1"/>
              </a:ext>
            </a:extLst>
          </p:cNvPr>
          <p:cNvSpPr/>
          <p:nvPr/>
        </p:nvSpPr>
        <p:spPr bwMode="auto">
          <a:xfrm>
            <a:off x="0" y="571501"/>
            <a:ext cx="12192000" cy="16764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A774E94F-53B7-43FD-BC36-F7E8338DB9D1}"/>
              </a:ext>
              <a:ext uri="{C183D7F6-B498-43B3-948B-1728B52AA6E4}">
                <adec:decorative xmlns:adec="http://schemas.microsoft.com/office/drawing/2017/decorative" val="1"/>
              </a:ext>
            </a:extLst>
          </p:cNvPr>
          <p:cNvSpPr/>
          <p:nvPr/>
        </p:nvSpPr>
        <p:spPr bwMode="auto">
          <a:xfrm flipH="1">
            <a:off x="7405745" y="2019653"/>
            <a:ext cx="4786255" cy="7017274"/>
          </a:xfrm>
          <a:custGeom>
            <a:avLst/>
            <a:gdLst>
              <a:gd name="connsiteX0" fmla="*/ 0 w 4786255"/>
              <a:gd name="connsiteY0" fmla="*/ 0 h 7017274"/>
              <a:gd name="connsiteX1" fmla="*/ 0 w 4786255"/>
              <a:gd name="connsiteY1" fmla="*/ 7017274 h 7017274"/>
              <a:gd name="connsiteX2" fmla="*/ 1 w 4786255"/>
              <a:gd name="connsiteY2" fmla="*/ 7017274 h 7017274"/>
              <a:gd name="connsiteX3" fmla="*/ 1 w 4786255"/>
              <a:gd name="connsiteY3" fmla="*/ 4838345 h 7017274"/>
              <a:gd name="connsiteX4" fmla="*/ 4734167 w 4786255"/>
              <a:gd name="connsiteY4" fmla="*/ 4838345 h 7017274"/>
              <a:gd name="connsiteX5" fmla="*/ 4786255 w 4786255"/>
              <a:gd name="connsiteY5" fmla="*/ 4786257 h 70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6255" h="7017274">
                <a:moveTo>
                  <a:pt x="0" y="0"/>
                </a:moveTo>
                <a:lnTo>
                  <a:pt x="0" y="7017274"/>
                </a:lnTo>
                <a:lnTo>
                  <a:pt x="1" y="7017274"/>
                </a:lnTo>
                <a:lnTo>
                  <a:pt x="1" y="4838345"/>
                </a:lnTo>
                <a:lnTo>
                  <a:pt x="4734167" y="4838345"/>
                </a:lnTo>
                <a:lnTo>
                  <a:pt x="4786255" y="4786257"/>
                </a:lnTo>
                <a:close/>
              </a:path>
            </a:pathLst>
          </a:custGeom>
          <a:solidFill>
            <a:schemeClr val="bg1">
              <a:lumMod val="95000"/>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99" name="Freeform: Shape 98">
            <a:extLst>
              <a:ext uri="{FF2B5EF4-FFF2-40B4-BE49-F238E27FC236}">
                <a16:creationId xmlns:a16="http://schemas.microsoft.com/office/drawing/2014/main" id="{748461BB-4C2F-4F73-976F-2BD8318ECD03}"/>
              </a:ext>
              <a:ext uri="{C183D7F6-B498-43B3-948B-1728B52AA6E4}">
                <adec:decorative xmlns:adec="http://schemas.microsoft.com/office/drawing/2017/decorative" val="1"/>
              </a:ext>
            </a:extLst>
          </p:cNvPr>
          <p:cNvSpPr/>
          <p:nvPr/>
        </p:nvSpPr>
        <p:spPr bwMode="auto">
          <a:xfrm>
            <a:off x="0" y="76200"/>
            <a:ext cx="4950176" cy="990600"/>
          </a:xfrm>
          <a:custGeom>
            <a:avLst/>
            <a:gdLst>
              <a:gd name="connsiteX0" fmla="*/ 0 w 4950176"/>
              <a:gd name="connsiteY0" fmla="*/ 0 h 990600"/>
              <a:gd name="connsiteX1" fmla="*/ 3959576 w 4950176"/>
              <a:gd name="connsiteY1" fmla="*/ 0 h 990600"/>
              <a:gd name="connsiteX2" fmla="*/ 4950176 w 4950176"/>
              <a:gd name="connsiteY2" fmla="*/ 990600 h 990600"/>
              <a:gd name="connsiteX3" fmla="*/ 0 w 4950176"/>
              <a:gd name="connsiteY3" fmla="*/ 990600 h 990600"/>
            </a:gdLst>
            <a:ahLst/>
            <a:cxnLst>
              <a:cxn ang="0">
                <a:pos x="connsiteX0" y="connsiteY0"/>
              </a:cxn>
              <a:cxn ang="0">
                <a:pos x="connsiteX1" y="connsiteY1"/>
              </a:cxn>
              <a:cxn ang="0">
                <a:pos x="connsiteX2" y="connsiteY2"/>
              </a:cxn>
              <a:cxn ang="0">
                <a:pos x="connsiteX3" y="connsiteY3"/>
              </a:cxn>
            </a:cxnLst>
            <a:rect l="l" t="t" r="r" b="b"/>
            <a:pathLst>
              <a:path w="4950176" h="990600">
                <a:moveTo>
                  <a:pt x="0" y="0"/>
                </a:moveTo>
                <a:lnTo>
                  <a:pt x="3959576" y="0"/>
                </a:lnTo>
                <a:lnTo>
                  <a:pt x="4950176" y="990600"/>
                </a:lnTo>
                <a:lnTo>
                  <a:pt x="0" y="990600"/>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5A0B6C16-36E6-4683-9B93-C5A13B33AA5D}"/>
              </a:ext>
            </a:extLst>
          </p:cNvPr>
          <p:cNvSpPr>
            <a:spLocks noGrp="1"/>
          </p:cNvSpPr>
          <p:nvPr>
            <p:ph type="title"/>
          </p:nvPr>
        </p:nvSpPr>
        <p:spPr>
          <a:xfrm>
            <a:off x="311150" y="369932"/>
            <a:ext cx="2546350" cy="403137"/>
          </a:xfrm>
        </p:spPr>
        <p:txBody>
          <a:bodyPr/>
          <a:lstStyle/>
          <a:p>
            <a:r>
              <a:rPr lang="en-IN" dirty="0">
                <a:solidFill>
                  <a:schemeClr val="bg1"/>
                </a:solidFill>
              </a:rPr>
              <a:t>Lab content</a:t>
            </a:r>
          </a:p>
        </p:txBody>
      </p:sp>
      <p:sp>
        <p:nvSpPr>
          <p:cNvPr id="65" name="Text Placeholder 3">
            <a:extLst>
              <a:ext uri="{FF2B5EF4-FFF2-40B4-BE49-F238E27FC236}">
                <a16:creationId xmlns:a16="http://schemas.microsoft.com/office/drawing/2014/main" id="{17E16831-96CA-473D-B806-8785452D5021}"/>
              </a:ext>
            </a:extLst>
          </p:cNvPr>
          <p:cNvSpPr txBox="1">
            <a:spLocks/>
          </p:cNvSpPr>
          <p:nvPr/>
        </p:nvSpPr>
        <p:spPr>
          <a:xfrm>
            <a:off x="808181" y="1215271"/>
            <a:ext cx="9380286"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spcBef>
                <a:spcPts val="0"/>
              </a:spcBef>
              <a:spcAft>
                <a:spcPts val="600"/>
              </a:spcAft>
              <a:buNone/>
              <a:defRPr/>
            </a:pPr>
            <a:r>
              <a:rPr kumimoji="0" lang="en-US" sz="2000" i="0" u="none" strike="noStrike" kern="1200" cap="none" spc="0" normalizeH="0" baseline="0" noProof="0" dirty="0">
                <a:ln>
                  <a:noFill/>
                </a:ln>
                <a:solidFill>
                  <a:schemeClr val="tx1"/>
                </a:solidFill>
                <a:effectLst/>
                <a:uLnTx/>
                <a:uFillTx/>
                <a:latin typeface="+mj-lt"/>
                <a:ea typeface="+mn-ea"/>
              </a:rPr>
              <a:t>Package: </a:t>
            </a:r>
            <a:r>
              <a:rPr lang="en-US" sz="2000" dirty="0">
                <a:solidFill>
                  <a:srgbClr val="742774"/>
                </a:solidFill>
                <a:latin typeface="+mj-lt"/>
              </a:rPr>
              <a:t>https://bit.ly/3lBFEkA</a:t>
            </a:r>
            <a:endParaRPr kumimoji="0" lang="en-US" sz="2000" i="0" u="none" strike="noStrike" kern="1200" cap="none" spc="0" normalizeH="0" baseline="0" noProof="0" dirty="0">
              <a:ln>
                <a:noFill/>
              </a:ln>
              <a:solidFill>
                <a:srgbClr val="742774"/>
              </a:solidFill>
              <a:effectLst/>
              <a:uLnTx/>
              <a:uFillTx/>
              <a:latin typeface="+mj-lt"/>
              <a:ea typeface="+mn-ea"/>
            </a:endParaRPr>
          </a:p>
        </p:txBody>
      </p:sp>
      <p:sp>
        <p:nvSpPr>
          <p:cNvPr id="67" name="Text Placeholder 3">
            <a:extLst>
              <a:ext uri="{FF2B5EF4-FFF2-40B4-BE49-F238E27FC236}">
                <a16:creationId xmlns:a16="http://schemas.microsoft.com/office/drawing/2014/main" id="{1CD0474C-5309-4725-8BD4-0A570494C405}"/>
              </a:ext>
            </a:extLst>
          </p:cNvPr>
          <p:cNvSpPr txBox="1">
            <a:spLocks/>
          </p:cNvSpPr>
          <p:nvPr/>
        </p:nvSpPr>
        <p:spPr>
          <a:xfrm>
            <a:off x="1352065" y="1756195"/>
            <a:ext cx="3960342" cy="246221"/>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7475" marR="0" lvl="1" indent="0"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i="0" u="none" strike="noStrike" kern="1200" cap="none" spc="0" normalizeH="0" baseline="0" noProof="0" dirty="0">
                <a:ln>
                  <a:noFill/>
                </a:ln>
                <a:solidFill>
                  <a:schemeClr val="tx1"/>
                </a:solidFill>
                <a:effectLst/>
                <a:uLnTx/>
                <a:uFillTx/>
                <a:ea typeface="+mn-ea"/>
              </a:rPr>
              <a:t>Unzip the package on your local machine</a:t>
            </a:r>
          </a:p>
        </p:txBody>
      </p:sp>
      <p:cxnSp>
        <p:nvCxnSpPr>
          <p:cNvPr id="70" name="Straight Connector 69">
            <a:extLst>
              <a:ext uri="{FF2B5EF4-FFF2-40B4-BE49-F238E27FC236}">
                <a16:creationId xmlns:a16="http://schemas.microsoft.com/office/drawing/2014/main" id="{3A5E1EF6-2CBA-463A-A572-9B4C139C0992}"/>
              </a:ext>
              <a:ext uri="{C183D7F6-B498-43B3-948B-1728B52AA6E4}">
                <adec:decorative xmlns:adec="http://schemas.microsoft.com/office/drawing/2017/decorative" val="1"/>
              </a:ext>
            </a:extLst>
          </p:cNvPr>
          <p:cNvCxnSpPr>
            <a:cxnSpLocks/>
          </p:cNvCxnSpPr>
          <p:nvPr/>
        </p:nvCxnSpPr>
        <p:spPr>
          <a:xfrm>
            <a:off x="5498324" y="1765300"/>
            <a:ext cx="0" cy="2371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70240A66-36DC-4F31-8194-77B2CC0E7491}"/>
              </a:ext>
            </a:extLst>
          </p:cNvPr>
          <p:cNvSpPr txBox="1">
            <a:spLocks/>
          </p:cNvSpPr>
          <p:nvPr/>
        </p:nvSpPr>
        <p:spPr>
          <a:xfrm>
            <a:off x="5684242" y="1633084"/>
            <a:ext cx="5155693" cy="492443"/>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7475" lvl="1" indent="0">
              <a:spcBef>
                <a:spcPts val="0"/>
              </a:spcBef>
              <a:spcAft>
                <a:spcPts val="600"/>
              </a:spcAft>
              <a:buNone/>
              <a:defRPr/>
            </a:pPr>
            <a:r>
              <a:rPr kumimoji="0" lang="en-US" sz="1600" i="0" u="none" strike="noStrike" kern="1200" cap="none" spc="0" normalizeH="0" baseline="0" noProof="0" dirty="0">
                <a:ln>
                  <a:noFill/>
                </a:ln>
                <a:solidFill>
                  <a:schemeClr val="tx1"/>
                </a:solidFill>
                <a:effectLst/>
                <a:uLnTx/>
                <a:uFillTx/>
                <a:ea typeface="+mn-ea"/>
              </a:rPr>
              <a:t>Follow instructions: </a:t>
            </a:r>
            <a:r>
              <a:rPr lang="en-US" sz="1600" dirty="0">
                <a:solidFill>
                  <a:schemeClr val="tx1"/>
                </a:solidFill>
                <a:latin typeface="+mj-lt"/>
              </a:rPr>
              <a:t>“01 - Create A Machine Ordering Power Apps Canvas App”</a:t>
            </a:r>
            <a:endParaRPr kumimoji="0" lang="en-US" sz="1600" i="0" u="none" strike="noStrike" kern="1200" cap="none" spc="0" normalizeH="0" baseline="0" noProof="0" dirty="0">
              <a:ln>
                <a:noFill/>
              </a:ln>
              <a:solidFill>
                <a:schemeClr val="tx1"/>
              </a:solidFill>
              <a:effectLst/>
              <a:uLnTx/>
              <a:uFillTx/>
              <a:latin typeface="+mj-lt"/>
              <a:ea typeface="+mn-ea"/>
            </a:endParaRPr>
          </a:p>
        </p:txBody>
      </p:sp>
      <p:pic>
        <p:nvPicPr>
          <p:cNvPr id="7" name="Picture 6" descr="An icon of a document">
            <a:extLst>
              <a:ext uri="{FF2B5EF4-FFF2-40B4-BE49-F238E27FC236}">
                <a16:creationId xmlns:a16="http://schemas.microsoft.com/office/drawing/2014/main" id="{287532C6-15AE-45BE-9507-D84B9279B170}"/>
              </a:ext>
            </a:extLst>
          </p:cNvPr>
          <p:cNvPicPr>
            <a:picLocks noChangeAspect="1"/>
          </p:cNvPicPr>
          <p:nvPr/>
        </p:nvPicPr>
        <p:blipFill>
          <a:blip r:embed="rId3"/>
          <a:stretch>
            <a:fillRect/>
          </a:stretch>
        </p:blipFill>
        <p:spPr>
          <a:xfrm>
            <a:off x="353774" y="3000313"/>
            <a:ext cx="635508" cy="635508"/>
          </a:xfrm>
          <a:prstGeom prst="rect">
            <a:avLst/>
          </a:prstGeom>
        </p:spPr>
      </p:pic>
      <p:sp>
        <p:nvSpPr>
          <p:cNvPr id="80" name="Text Placeholder 3">
            <a:extLst>
              <a:ext uri="{FF2B5EF4-FFF2-40B4-BE49-F238E27FC236}">
                <a16:creationId xmlns:a16="http://schemas.microsoft.com/office/drawing/2014/main" id="{4392D9F3-23A0-42B5-8B50-71C60DF836A7}"/>
              </a:ext>
            </a:extLst>
          </p:cNvPr>
          <p:cNvSpPr txBox="1">
            <a:spLocks/>
          </p:cNvSpPr>
          <p:nvPr/>
        </p:nvSpPr>
        <p:spPr>
          <a:xfrm>
            <a:off x="1334877" y="2973745"/>
            <a:ext cx="4812499" cy="2554545"/>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tx1"/>
                </a:solidFill>
                <a:effectLst/>
                <a:uLnTx/>
                <a:uFillTx/>
                <a:latin typeface="+mj-lt"/>
                <a:ea typeface="+mn-ea"/>
              </a:rPr>
              <a:t>Contains 4 modules with a lab doc for each:</a:t>
            </a:r>
          </a:p>
          <a:p>
            <a:pPr marL="344488" lvl="1" indent="-227013">
              <a:spcBef>
                <a:spcPts val="0"/>
              </a:spcBef>
              <a:spcAft>
                <a:spcPts val="600"/>
              </a:spcAft>
              <a:defRPr/>
            </a:pPr>
            <a:r>
              <a:rPr lang="en-US" sz="1600" dirty="0">
                <a:solidFill>
                  <a:schemeClr val="tx1"/>
                </a:solidFill>
              </a:rPr>
              <a:t>01 - Create a machine ordering Power Apps canvas app </a:t>
            </a:r>
            <a:endParaRPr kumimoji="0" lang="en-US" sz="1600" b="0" i="0" u="none" strike="noStrike" kern="1200" cap="none" spc="0" normalizeH="0" baseline="0" noProof="0" dirty="0">
              <a:ln>
                <a:noFill/>
              </a:ln>
              <a:solidFill>
                <a:schemeClr val="tx1"/>
              </a:solidFill>
              <a:effectLst/>
              <a:uLnTx/>
              <a:uFillTx/>
              <a:ea typeface="+mn-ea"/>
            </a:endParaRPr>
          </a:p>
          <a:p>
            <a:pPr marL="344488" lvl="1" indent="-227013">
              <a:spcBef>
                <a:spcPts val="0"/>
              </a:spcBef>
              <a:spcAft>
                <a:spcPts val="600"/>
              </a:spcAft>
              <a:defRPr/>
            </a:pPr>
            <a:r>
              <a:rPr lang="en-US" sz="1600" dirty="0">
                <a:solidFill>
                  <a:schemeClr val="tx1"/>
                </a:solidFill>
              </a:rPr>
              <a:t>02 - Create a Dataverse table for the machine ordering app </a:t>
            </a:r>
            <a:endParaRPr kumimoji="0" lang="en-US" sz="1600" b="0" i="0" u="none" strike="noStrike" kern="1200" cap="none" spc="0" normalizeH="0" baseline="0" noProof="0" dirty="0">
              <a:ln>
                <a:noFill/>
              </a:ln>
              <a:solidFill>
                <a:schemeClr val="tx1"/>
              </a:solidFill>
              <a:effectLst/>
              <a:uLnTx/>
              <a:uFillTx/>
              <a:ea typeface="+mn-ea"/>
            </a:endParaRPr>
          </a:p>
          <a:p>
            <a:pPr marL="344488" lvl="1" indent="-227013">
              <a:spcBef>
                <a:spcPts val="0"/>
              </a:spcBef>
              <a:spcAft>
                <a:spcPts val="600"/>
              </a:spcAft>
              <a:defRPr/>
            </a:pPr>
            <a:r>
              <a:rPr lang="en-US" sz="1600" dirty="0">
                <a:solidFill>
                  <a:schemeClr val="tx1"/>
                </a:solidFill>
              </a:rPr>
              <a:t>03 - Create a model-driven Power Apps app for machine ordering</a:t>
            </a:r>
            <a:endParaRPr kumimoji="0" lang="en-US" sz="1600" b="0" i="0" u="none" strike="noStrike" kern="1200" cap="none" spc="0" normalizeH="0" baseline="0" noProof="0" dirty="0">
              <a:ln>
                <a:noFill/>
              </a:ln>
              <a:solidFill>
                <a:schemeClr val="tx1"/>
              </a:solidFill>
              <a:effectLst/>
              <a:uLnTx/>
              <a:uFillTx/>
              <a:ea typeface="+mn-ea"/>
            </a:endParaRPr>
          </a:p>
          <a:p>
            <a:pPr marL="344488" lvl="1" indent="-227013">
              <a:spcBef>
                <a:spcPts val="0"/>
              </a:spcBef>
              <a:spcAft>
                <a:spcPts val="600"/>
              </a:spcAft>
              <a:defRPr/>
            </a:pPr>
            <a:r>
              <a:rPr lang="en-US" sz="1600" dirty="0">
                <a:solidFill>
                  <a:schemeClr val="tx1"/>
                </a:solidFill>
              </a:rPr>
              <a:t>04 - Integrate a Power Apps app with Power Automate</a:t>
            </a:r>
            <a:endParaRPr kumimoji="0" lang="en-US" sz="1600" b="0" i="0" u="none" strike="noStrike" kern="1200" cap="none" spc="0" normalizeH="0" baseline="0" noProof="0" dirty="0">
              <a:ln>
                <a:noFill/>
              </a:ln>
              <a:solidFill>
                <a:schemeClr val="tx1"/>
              </a:solidFill>
              <a:effectLst/>
              <a:uLnTx/>
              <a:uFillTx/>
              <a:ea typeface="+mn-ea"/>
            </a:endParaRPr>
          </a:p>
        </p:txBody>
      </p:sp>
      <p:pic>
        <p:nvPicPr>
          <p:cNvPr id="10" name="Picture 9" descr="An icon of a completed document">
            <a:extLst>
              <a:ext uri="{FF2B5EF4-FFF2-40B4-BE49-F238E27FC236}">
                <a16:creationId xmlns:a16="http://schemas.microsoft.com/office/drawing/2014/main" id="{68D367A1-6FFE-4052-95C4-853BD46979A8}"/>
              </a:ext>
            </a:extLst>
          </p:cNvPr>
          <p:cNvPicPr>
            <a:picLocks noChangeAspect="1"/>
          </p:cNvPicPr>
          <p:nvPr/>
        </p:nvPicPr>
        <p:blipFill>
          <a:blip r:embed="rId4"/>
          <a:stretch>
            <a:fillRect/>
          </a:stretch>
        </p:blipFill>
        <p:spPr>
          <a:xfrm>
            <a:off x="369185" y="4634167"/>
            <a:ext cx="635508" cy="635508"/>
          </a:xfrm>
          <a:prstGeom prst="rect">
            <a:avLst/>
          </a:prstGeom>
        </p:spPr>
      </p:pic>
      <p:grpSp>
        <p:nvGrpSpPr>
          <p:cNvPr id="15" name="Group 14" descr="A laptop that shows the screenshot of a Lab documents">
            <a:extLst>
              <a:ext uri="{FF2B5EF4-FFF2-40B4-BE49-F238E27FC236}">
                <a16:creationId xmlns:a16="http://schemas.microsoft.com/office/drawing/2014/main" id="{23F5DC8C-3918-48BE-9FA8-B8B4BD29988A}"/>
              </a:ext>
            </a:extLst>
          </p:cNvPr>
          <p:cNvGrpSpPr/>
          <p:nvPr/>
        </p:nvGrpSpPr>
        <p:grpSpPr>
          <a:xfrm>
            <a:off x="8471252" y="2528108"/>
            <a:ext cx="2797302" cy="1921765"/>
            <a:chOff x="8471252" y="2528108"/>
            <a:chExt cx="2797302" cy="1921765"/>
          </a:xfrm>
        </p:grpSpPr>
        <p:sp>
          <p:nvSpPr>
            <p:cNvPr id="86" name="TextBox 85">
              <a:extLst>
                <a:ext uri="{FF2B5EF4-FFF2-40B4-BE49-F238E27FC236}">
                  <a16:creationId xmlns:a16="http://schemas.microsoft.com/office/drawing/2014/main" id="{6A6AD13B-5117-424E-B308-1192D37D3B28}"/>
                </a:ext>
              </a:extLst>
            </p:cNvPr>
            <p:cNvSpPr txBox="1"/>
            <p:nvPr/>
          </p:nvSpPr>
          <p:spPr>
            <a:xfrm>
              <a:off x="9383596" y="2528108"/>
              <a:ext cx="972614" cy="307777"/>
            </a:xfrm>
            <a:prstGeom prst="rect">
              <a:avLst/>
            </a:prstGeom>
            <a:no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42774"/>
                  </a:solidFill>
                  <a:effectLst/>
                  <a:uLnTx/>
                  <a:uFillTx/>
                  <a:latin typeface="+mj-lt"/>
                  <a:ea typeface="+mn-ea"/>
                  <a:cs typeface="Segoe UI Semilight" panose="020B0402040204020203" pitchFamily="34" charset="0"/>
                </a:rPr>
                <a:t>Lab docs:</a:t>
              </a:r>
            </a:p>
          </p:txBody>
        </p:sp>
        <p:grpSp>
          <p:nvGrpSpPr>
            <p:cNvPr id="12" name="Group 11">
              <a:extLst>
                <a:ext uri="{FF2B5EF4-FFF2-40B4-BE49-F238E27FC236}">
                  <a16:creationId xmlns:a16="http://schemas.microsoft.com/office/drawing/2014/main" id="{3D6B9D25-0B22-4A0E-A0DA-D52EC18B3D6B}"/>
                </a:ext>
              </a:extLst>
            </p:cNvPr>
            <p:cNvGrpSpPr/>
            <p:nvPr/>
          </p:nvGrpSpPr>
          <p:grpSpPr>
            <a:xfrm>
              <a:off x="8471252" y="2733675"/>
              <a:ext cx="2797302" cy="1716198"/>
              <a:chOff x="8401246" y="2800453"/>
              <a:chExt cx="2937314" cy="1802098"/>
            </a:xfrm>
          </p:grpSpPr>
          <p:grpSp>
            <p:nvGrpSpPr>
              <p:cNvPr id="11" name="Group 10">
                <a:extLst>
                  <a:ext uri="{FF2B5EF4-FFF2-40B4-BE49-F238E27FC236}">
                    <a16:creationId xmlns:a16="http://schemas.microsoft.com/office/drawing/2014/main" id="{5895A9AE-6CAF-4F39-A972-117CD8A740FD}"/>
                  </a:ext>
                </a:extLst>
              </p:cNvPr>
              <p:cNvGrpSpPr/>
              <p:nvPr/>
            </p:nvGrpSpPr>
            <p:grpSpPr>
              <a:xfrm>
                <a:off x="8763000" y="3024931"/>
                <a:ext cx="2228850" cy="1312119"/>
                <a:chOff x="8763000" y="3024931"/>
                <a:chExt cx="2228850" cy="1312119"/>
              </a:xfrm>
            </p:grpSpPr>
            <p:sp>
              <p:nvSpPr>
                <p:cNvPr id="2" name="Rectangle 1">
                  <a:extLst>
                    <a:ext uri="{FF2B5EF4-FFF2-40B4-BE49-F238E27FC236}">
                      <a16:creationId xmlns:a16="http://schemas.microsoft.com/office/drawing/2014/main" id="{BC668532-CE7D-4870-8A15-0764CBD84F6F}"/>
                    </a:ext>
                    <a:ext uri="{C183D7F6-B498-43B3-948B-1728B52AA6E4}">
                      <adec:decorative xmlns:adec="http://schemas.microsoft.com/office/drawing/2017/decorative" val="1"/>
                    </a:ext>
                  </a:extLst>
                </p:cNvPr>
                <p:cNvSpPr/>
                <p:nvPr/>
              </p:nvSpPr>
              <p:spPr bwMode="auto">
                <a:xfrm>
                  <a:off x="8763000" y="3024931"/>
                  <a:ext cx="2228850" cy="13121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0" name="Picture 89" descr="A screenshot of a Lab documents">
                  <a:extLst>
                    <a:ext uri="{FF2B5EF4-FFF2-40B4-BE49-F238E27FC236}">
                      <a16:creationId xmlns:a16="http://schemas.microsoft.com/office/drawing/2014/main" id="{93E0FCD3-74B6-4589-A199-2A33EE65C88B}"/>
                    </a:ext>
                  </a:extLst>
                </p:cNvPr>
                <p:cNvPicPr>
                  <a:picLocks noChangeAspect="1"/>
                </p:cNvPicPr>
                <p:nvPr/>
              </p:nvPicPr>
              <p:blipFill>
                <a:blip r:embed="rId5"/>
                <a:stretch>
                  <a:fillRect/>
                </a:stretch>
              </p:blipFill>
              <p:spPr>
                <a:xfrm>
                  <a:off x="9017793" y="3135402"/>
                  <a:ext cx="1709572" cy="1144969"/>
                </a:xfrm>
                <a:prstGeom prst="rect">
                  <a:avLst/>
                </a:prstGeom>
                <a:ln>
                  <a:noFill/>
                </a:ln>
                <a:effectLst/>
              </p:spPr>
            </p:pic>
          </p:grpSp>
          <p:pic>
            <p:nvPicPr>
              <p:cNvPr id="41" name="Picture 40">
                <a:extLst>
                  <a:ext uri="{FF2B5EF4-FFF2-40B4-BE49-F238E27FC236}">
                    <a16:creationId xmlns:a16="http://schemas.microsoft.com/office/drawing/2014/main" id="{B6A136DC-EA7A-4F02-B3AE-64314689E114}"/>
                  </a:ext>
                  <a:ext uri="{C183D7F6-B498-43B3-948B-1728B52AA6E4}">
                    <adec:decorative xmlns:adec="http://schemas.microsoft.com/office/drawing/2017/decorative" val="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401246" y="2800453"/>
                <a:ext cx="2937314" cy="1802098"/>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ffectLst/>
              <a:extLst>
                <a:ext uri="{909E8E84-426E-40dd-AFC4-6F175D3DCCD1}">
                  <a14:hiddenFill xmlns="" xmlns:a14="http://schemas.microsoft.com/office/drawing/2010/main">
                    <a:solidFill>
                      <a:srgbClr val="FFFFFF"/>
                    </a:solidFill>
                  </a14:hiddenFill>
                </a:ext>
              </a:extLst>
            </p:spPr>
          </p:pic>
        </p:grpSp>
      </p:grpSp>
      <p:grpSp>
        <p:nvGrpSpPr>
          <p:cNvPr id="16" name="Group 15" descr="A laptop that shows the screenshot of the completed modules">
            <a:extLst>
              <a:ext uri="{FF2B5EF4-FFF2-40B4-BE49-F238E27FC236}">
                <a16:creationId xmlns:a16="http://schemas.microsoft.com/office/drawing/2014/main" id="{7A6A8AF1-605E-45F2-AD93-2E5ACD3DD8E6}"/>
              </a:ext>
            </a:extLst>
          </p:cNvPr>
          <p:cNvGrpSpPr/>
          <p:nvPr/>
        </p:nvGrpSpPr>
        <p:grpSpPr>
          <a:xfrm>
            <a:off x="8471252" y="4598344"/>
            <a:ext cx="2797302" cy="1948553"/>
            <a:chOff x="8471252" y="4598344"/>
            <a:chExt cx="2797302" cy="1948553"/>
          </a:xfrm>
        </p:grpSpPr>
        <p:sp>
          <p:nvSpPr>
            <p:cNvPr id="93" name="TextBox 92">
              <a:extLst>
                <a:ext uri="{FF2B5EF4-FFF2-40B4-BE49-F238E27FC236}">
                  <a16:creationId xmlns:a16="http://schemas.microsoft.com/office/drawing/2014/main" id="{FC7A782E-1B09-4408-9B0D-4F75F9178747}"/>
                </a:ext>
              </a:extLst>
            </p:cNvPr>
            <p:cNvSpPr txBox="1"/>
            <p:nvPr/>
          </p:nvSpPr>
          <p:spPr>
            <a:xfrm>
              <a:off x="8882683" y="4598344"/>
              <a:ext cx="1974440" cy="307777"/>
            </a:xfrm>
            <a:prstGeom prst="rect">
              <a:avLst/>
            </a:prstGeom>
            <a:no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42774"/>
                  </a:solidFill>
                  <a:effectLst/>
                  <a:uLnTx/>
                  <a:uFillTx/>
                  <a:latin typeface="+mj-lt"/>
                  <a:ea typeface="+mn-ea"/>
                  <a:cs typeface="Segoe UI Semilight" panose="020B0402040204020203" pitchFamily="34" charset="0"/>
                </a:rPr>
                <a:t>Completed modules:</a:t>
              </a:r>
            </a:p>
          </p:txBody>
        </p:sp>
        <p:grpSp>
          <p:nvGrpSpPr>
            <p:cNvPr id="14" name="Group 13">
              <a:extLst>
                <a:ext uri="{FF2B5EF4-FFF2-40B4-BE49-F238E27FC236}">
                  <a16:creationId xmlns:a16="http://schemas.microsoft.com/office/drawing/2014/main" id="{1A890FBE-EB1F-4F38-9B58-3DBD52520175}"/>
                </a:ext>
              </a:extLst>
            </p:cNvPr>
            <p:cNvGrpSpPr/>
            <p:nvPr/>
          </p:nvGrpSpPr>
          <p:grpSpPr>
            <a:xfrm>
              <a:off x="8471252" y="4830699"/>
              <a:ext cx="2797302" cy="1716198"/>
              <a:chOff x="8401246" y="4787749"/>
              <a:chExt cx="2937314" cy="1802098"/>
            </a:xfrm>
          </p:grpSpPr>
          <p:grpSp>
            <p:nvGrpSpPr>
              <p:cNvPr id="13" name="Group 12">
                <a:extLst>
                  <a:ext uri="{FF2B5EF4-FFF2-40B4-BE49-F238E27FC236}">
                    <a16:creationId xmlns:a16="http://schemas.microsoft.com/office/drawing/2014/main" id="{0FD1CA98-2C1F-4CD0-9B93-41838C2D935A}"/>
                  </a:ext>
                </a:extLst>
              </p:cNvPr>
              <p:cNvGrpSpPr/>
              <p:nvPr/>
            </p:nvGrpSpPr>
            <p:grpSpPr>
              <a:xfrm>
                <a:off x="8763000" y="5012227"/>
                <a:ext cx="2228850" cy="1312119"/>
                <a:chOff x="8763000" y="5012227"/>
                <a:chExt cx="2228850" cy="1312119"/>
              </a:xfrm>
            </p:grpSpPr>
            <p:sp>
              <p:nvSpPr>
                <p:cNvPr id="50" name="Rectangle 49">
                  <a:extLst>
                    <a:ext uri="{FF2B5EF4-FFF2-40B4-BE49-F238E27FC236}">
                      <a16:creationId xmlns:a16="http://schemas.microsoft.com/office/drawing/2014/main" id="{72219B74-1171-41EF-AF2B-DE5DD93EDE28}"/>
                    </a:ext>
                    <a:ext uri="{C183D7F6-B498-43B3-948B-1728B52AA6E4}">
                      <adec:decorative xmlns:adec="http://schemas.microsoft.com/office/drawing/2017/decorative" val="1"/>
                    </a:ext>
                  </a:extLst>
                </p:cNvPr>
                <p:cNvSpPr/>
                <p:nvPr/>
              </p:nvSpPr>
              <p:spPr bwMode="auto">
                <a:xfrm>
                  <a:off x="8763000" y="5012227"/>
                  <a:ext cx="2228850" cy="13121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A screenshot of the completed modules">
                  <a:extLst>
                    <a:ext uri="{FF2B5EF4-FFF2-40B4-BE49-F238E27FC236}">
                      <a16:creationId xmlns:a16="http://schemas.microsoft.com/office/drawing/2014/main" id="{92CF0384-B018-4CE5-8024-F47F6A4AD5C9}"/>
                    </a:ext>
                  </a:extLst>
                </p:cNvPr>
                <p:cNvPicPr>
                  <a:picLocks noChangeAspect="1"/>
                </p:cNvPicPr>
                <p:nvPr/>
              </p:nvPicPr>
              <p:blipFill>
                <a:blip r:embed="rId7"/>
                <a:stretch>
                  <a:fillRect/>
                </a:stretch>
              </p:blipFill>
              <p:spPr>
                <a:xfrm>
                  <a:off x="8976166" y="5192839"/>
                  <a:ext cx="1802519" cy="950894"/>
                </a:xfrm>
                <a:prstGeom prst="rect">
                  <a:avLst/>
                </a:prstGeom>
              </p:spPr>
            </p:pic>
          </p:grpSp>
          <p:pic>
            <p:nvPicPr>
              <p:cNvPr id="49" name="Picture 48">
                <a:extLst>
                  <a:ext uri="{FF2B5EF4-FFF2-40B4-BE49-F238E27FC236}">
                    <a16:creationId xmlns:a16="http://schemas.microsoft.com/office/drawing/2014/main" id="{D03E1190-3BA1-4040-A5C0-9636C03FC33D}"/>
                  </a:ext>
                  <a:ext uri="{C183D7F6-B498-43B3-948B-1728B52AA6E4}">
                    <adec:decorative xmlns:adec="http://schemas.microsoft.com/office/drawing/2017/decorative" val="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401246" y="4787749"/>
                <a:ext cx="2937314" cy="1802098"/>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ffectLst/>
              <a:extLst>
                <a:ext uri="{909E8E84-426E-40dd-AFC4-6F175D3DCCD1}">
                  <a14:hiddenFill xmlns="" xmlns:a14="http://schemas.microsoft.com/office/drawing/2010/main">
                    <a:solidFill>
                      <a:srgbClr val="FFFFFF"/>
                    </a:solidFill>
                  </a14:hiddenFill>
                </a:ext>
              </a:extLst>
            </p:spPr>
          </p:pic>
        </p:grpSp>
      </p:grpSp>
    </p:spTree>
    <p:extLst>
      <p:ext uri="{BB962C8B-B14F-4D97-AF65-F5344CB8AC3E}">
        <p14:creationId xmlns:p14="http://schemas.microsoft.com/office/powerpoint/2010/main" val="2870372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5" grpId="0"/>
      <p:bldP spid="67" grpId="0"/>
      <p:bldP spid="68" grpId="0"/>
      <p:bldP spid="80"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98E8D3FA-6BFF-4681-9E49-4E18C185383C}"/>
              </a:ext>
              <a:ext uri="{C183D7F6-B498-43B3-948B-1728B52AA6E4}">
                <adec:decorative xmlns:adec="http://schemas.microsoft.com/office/drawing/2017/decorative" val="1"/>
              </a:ext>
            </a:extLst>
          </p:cNvPr>
          <p:cNvSpPr/>
          <p:nvPr/>
        </p:nvSpPr>
        <p:spPr bwMode="auto">
          <a:xfrm>
            <a:off x="116117" y="1195769"/>
            <a:ext cx="12192000" cy="5662232"/>
          </a:xfrm>
          <a:custGeom>
            <a:avLst/>
            <a:gdLst>
              <a:gd name="connsiteX0" fmla="*/ 0 w 12192000"/>
              <a:gd name="connsiteY0" fmla="*/ 0 h 5662232"/>
              <a:gd name="connsiteX1" fmla="*/ 6883730 w 12192000"/>
              <a:gd name="connsiteY1" fmla="*/ 0 h 5662232"/>
              <a:gd name="connsiteX2" fmla="*/ 12192000 w 12192000"/>
              <a:gd name="connsiteY2" fmla="*/ 5308273 h 5662232"/>
              <a:gd name="connsiteX3" fmla="*/ 12192000 w 12192000"/>
              <a:gd name="connsiteY3" fmla="*/ 5662232 h 5662232"/>
              <a:gd name="connsiteX4" fmla="*/ 0 w 12192000"/>
              <a:gd name="connsiteY4" fmla="*/ 5662232 h 5662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662232">
                <a:moveTo>
                  <a:pt x="0" y="0"/>
                </a:moveTo>
                <a:lnTo>
                  <a:pt x="6883730" y="0"/>
                </a:lnTo>
                <a:lnTo>
                  <a:pt x="12192000" y="5308273"/>
                </a:lnTo>
                <a:lnTo>
                  <a:pt x="12192000" y="5662232"/>
                </a:lnTo>
                <a:lnTo>
                  <a:pt x="0" y="5662232"/>
                </a:lnTo>
                <a:close/>
              </a:path>
            </a:pathLst>
          </a:custGeom>
          <a:solidFill>
            <a:srgbClr val="D59D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25" name="Freeform: Shape 24">
            <a:extLst>
              <a:ext uri="{FF2B5EF4-FFF2-40B4-BE49-F238E27FC236}">
                <a16:creationId xmlns:a16="http://schemas.microsoft.com/office/drawing/2014/main" id="{EDD976CF-6C63-4E20-A8B5-F56F55E97D69}"/>
              </a:ext>
              <a:ext uri="{C183D7F6-B498-43B3-948B-1728B52AA6E4}">
                <adec:decorative xmlns:adec="http://schemas.microsoft.com/office/drawing/2017/decorative" val="1"/>
              </a:ext>
            </a:extLst>
          </p:cNvPr>
          <p:cNvSpPr/>
          <p:nvPr/>
        </p:nvSpPr>
        <p:spPr bwMode="auto">
          <a:xfrm>
            <a:off x="0" y="1195769"/>
            <a:ext cx="12192000" cy="5662232"/>
          </a:xfrm>
          <a:custGeom>
            <a:avLst/>
            <a:gdLst>
              <a:gd name="connsiteX0" fmla="*/ 0 w 12192000"/>
              <a:gd name="connsiteY0" fmla="*/ 0 h 5662232"/>
              <a:gd name="connsiteX1" fmla="*/ 6883730 w 12192000"/>
              <a:gd name="connsiteY1" fmla="*/ 0 h 5662232"/>
              <a:gd name="connsiteX2" fmla="*/ 12192000 w 12192000"/>
              <a:gd name="connsiteY2" fmla="*/ 5308273 h 5662232"/>
              <a:gd name="connsiteX3" fmla="*/ 12192000 w 12192000"/>
              <a:gd name="connsiteY3" fmla="*/ 5662232 h 5662232"/>
              <a:gd name="connsiteX4" fmla="*/ 0 w 12192000"/>
              <a:gd name="connsiteY4" fmla="*/ 5662232 h 5662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662232">
                <a:moveTo>
                  <a:pt x="0" y="0"/>
                </a:moveTo>
                <a:lnTo>
                  <a:pt x="6883730" y="0"/>
                </a:lnTo>
                <a:lnTo>
                  <a:pt x="12192000" y="5308273"/>
                </a:lnTo>
                <a:lnTo>
                  <a:pt x="12192000" y="5662232"/>
                </a:lnTo>
                <a:lnTo>
                  <a:pt x="0" y="5662232"/>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9" name="Title 8">
            <a:extLst>
              <a:ext uri="{FF2B5EF4-FFF2-40B4-BE49-F238E27FC236}">
                <a16:creationId xmlns:a16="http://schemas.microsoft.com/office/drawing/2014/main" id="{178F0F7C-A675-4B11-BA0D-B79C44A678A6}"/>
              </a:ext>
            </a:extLst>
          </p:cNvPr>
          <p:cNvSpPr>
            <a:spLocks noGrp="1"/>
          </p:cNvSpPr>
          <p:nvPr>
            <p:ph type="title"/>
          </p:nvPr>
        </p:nvSpPr>
        <p:spPr>
          <a:xfrm>
            <a:off x="311150" y="315628"/>
            <a:ext cx="11582400" cy="644810"/>
          </a:xfrm>
        </p:spPr>
        <p:txBody>
          <a:bodyPr/>
          <a:lstStyle/>
          <a:p>
            <a:r>
              <a:rPr lang="en-IN" dirty="0"/>
              <a:t>Pre-requisites</a:t>
            </a:r>
          </a:p>
        </p:txBody>
      </p:sp>
      <p:pic>
        <p:nvPicPr>
          <p:cNvPr id="8" name="Picture 7" descr="Icon of a list in a paper">
            <a:extLst>
              <a:ext uri="{FF2B5EF4-FFF2-40B4-BE49-F238E27FC236}">
                <a16:creationId xmlns:a16="http://schemas.microsoft.com/office/drawing/2014/main" id="{CBED97E7-A997-4C0F-B055-D1954B36011C}"/>
              </a:ext>
            </a:extLst>
          </p:cNvPr>
          <p:cNvPicPr>
            <a:picLocks noChangeAspect="1"/>
          </p:cNvPicPr>
          <p:nvPr/>
        </p:nvPicPr>
        <p:blipFill>
          <a:blip r:embed="rId3"/>
          <a:stretch>
            <a:fillRect/>
          </a:stretch>
        </p:blipFill>
        <p:spPr>
          <a:xfrm>
            <a:off x="299293" y="1614456"/>
            <a:ext cx="207264" cy="233172"/>
          </a:xfrm>
          <a:prstGeom prst="rect">
            <a:avLst/>
          </a:prstGeom>
        </p:spPr>
      </p:pic>
      <p:sp>
        <p:nvSpPr>
          <p:cNvPr id="11" name="Text Placeholder 3">
            <a:extLst>
              <a:ext uri="{FF2B5EF4-FFF2-40B4-BE49-F238E27FC236}">
                <a16:creationId xmlns:a16="http://schemas.microsoft.com/office/drawing/2014/main" id="{C46B65A1-CB3F-43A8-8CD9-12E9049D8F21}"/>
              </a:ext>
            </a:extLst>
          </p:cNvPr>
          <p:cNvSpPr txBox="1">
            <a:spLocks/>
          </p:cNvSpPr>
          <p:nvPr/>
        </p:nvSpPr>
        <p:spPr>
          <a:xfrm>
            <a:off x="596900" y="1532002"/>
            <a:ext cx="7118350" cy="237705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000" dirty="0">
                <a:solidFill>
                  <a:srgbClr val="742774"/>
                </a:solidFill>
              </a:rPr>
              <a:t>Valid Power Apps license:</a:t>
            </a:r>
          </a:p>
          <a:p>
            <a:pPr marL="285750" indent="-285750">
              <a:spcAft>
                <a:spcPts val="300"/>
              </a:spcAft>
              <a:buFont typeface="Arial" panose="020B0604020202020204" pitchFamily="34" charset="0"/>
              <a:buChar char="•"/>
            </a:pPr>
            <a:r>
              <a:rPr lang="en-US" sz="1600" dirty="0"/>
              <a:t>Dataverse usage requires a Power Apps license</a:t>
            </a:r>
          </a:p>
          <a:p>
            <a:pPr marL="285750" indent="-285750">
              <a:spcAft>
                <a:spcPts val="300"/>
              </a:spcAft>
              <a:buFont typeface="Arial" panose="020B0604020202020204" pitchFamily="34" charset="0"/>
              <a:buChar char="•"/>
            </a:pPr>
            <a:r>
              <a:rPr lang="en-US" sz="1800" dirty="0"/>
              <a:t>Visit </a:t>
            </a:r>
            <a:r>
              <a:rPr lang="en-US" sz="1800" dirty="0">
                <a:hlinkClick r:id="rId4">
                  <a:extLst>
                    <a:ext uri="{A12FA001-AC4F-418D-AE19-62706E023703}">
                      <ahyp:hlinkClr xmlns:ahyp="http://schemas.microsoft.com/office/drawing/2018/hyperlinkcolor" val="tx"/>
                    </a:ext>
                  </a:extLst>
                </a:hlinkClick>
              </a:rPr>
              <a:t>https://powerapps.microsoft.com/pricing/</a:t>
            </a:r>
            <a:r>
              <a:rPr lang="en-US" sz="1800" dirty="0"/>
              <a:t> and click Free Trial</a:t>
            </a:r>
          </a:p>
          <a:p>
            <a:pPr marL="285750" indent="-285750">
              <a:spcAft>
                <a:spcPts val="300"/>
              </a:spcAft>
              <a:buFont typeface="Arial" panose="020B0604020202020204" pitchFamily="34" charset="0"/>
              <a:buChar char="•"/>
            </a:pPr>
            <a:r>
              <a:rPr lang="en-US" sz="1800" dirty="0"/>
              <a:t>If you are unable to acquire a trial license:</a:t>
            </a:r>
            <a:br>
              <a:rPr lang="en-US" sz="1600" dirty="0"/>
            </a:br>
            <a:r>
              <a:rPr lang="en-US" sz="1600" dirty="0">
                <a:latin typeface="+mn-lt"/>
              </a:rPr>
              <a:t>Ask the instructor for a trial user account that you may use for this session OR</a:t>
            </a:r>
            <a:br>
              <a:rPr lang="en-US" sz="1600" dirty="0">
                <a:latin typeface="+mn-lt"/>
              </a:rPr>
            </a:br>
            <a:r>
              <a:rPr lang="en-US" sz="1600" dirty="0">
                <a:latin typeface="+mn-lt"/>
              </a:rPr>
              <a:t>Create your own Office 365 trial tenant – </a:t>
            </a:r>
            <a:r>
              <a:rPr lang="en-US" sz="1600" dirty="0">
                <a:latin typeface="+mn-lt"/>
                <a:hlinkClick r:id="rId5">
                  <a:extLst>
                    <a:ext uri="{A12FA001-AC4F-418D-AE19-62706E023703}">
                      <ahyp:hlinkClr xmlns:ahyp="http://schemas.microsoft.com/office/drawing/2018/hyperlinkcolor" val="tx"/>
                    </a:ext>
                  </a:extLst>
                </a:hlinkClick>
              </a:rPr>
              <a:t>http://aka.ms/Office365E5Trial</a:t>
            </a:r>
            <a:r>
              <a:rPr lang="en-US" sz="1600" dirty="0">
                <a:latin typeface="+mn-lt"/>
              </a:rPr>
              <a:t> </a:t>
            </a:r>
          </a:p>
        </p:txBody>
      </p:sp>
      <p:cxnSp>
        <p:nvCxnSpPr>
          <p:cNvPr id="49" name="Straight Connector 48">
            <a:extLst>
              <a:ext uri="{FF2B5EF4-FFF2-40B4-BE49-F238E27FC236}">
                <a16:creationId xmlns:a16="http://schemas.microsoft.com/office/drawing/2014/main" id="{2AB277AF-406C-4646-8F9B-16B32F81E30A}"/>
              </a:ext>
              <a:ext uri="{C183D7F6-B498-43B3-948B-1728B52AA6E4}">
                <adec:decorative xmlns:adec="http://schemas.microsoft.com/office/drawing/2017/decorative" val="1"/>
              </a:ext>
            </a:extLst>
          </p:cNvPr>
          <p:cNvCxnSpPr>
            <a:cxnSpLocks/>
          </p:cNvCxnSpPr>
          <p:nvPr/>
        </p:nvCxnSpPr>
        <p:spPr>
          <a:xfrm>
            <a:off x="692150" y="4006460"/>
            <a:ext cx="6210300" cy="0"/>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descr="Icon of a surface pen with a drawn line below it">
            <a:extLst>
              <a:ext uri="{FF2B5EF4-FFF2-40B4-BE49-F238E27FC236}">
                <a16:creationId xmlns:a16="http://schemas.microsoft.com/office/drawing/2014/main" id="{8CB58996-9641-413A-867C-89963AE3AEDC}"/>
              </a:ext>
            </a:extLst>
          </p:cNvPr>
          <p:cNvPicPr>
            <a:picLocks noChangeAspect="1"/>
          </p:cNvPicPr>
          <p:nvPr/>
        </p:nvPicPr>
        <p:blipFill>
          <a:blip r:embed="rId6"/>
          <a:stretch>
            <a:fillRect/>
          </a:stretch>
        </p:blipFill>
        <p:spPr>
          <a:xfrm>
            <a:off x="295141" y="4179241"/>
            <a:ext cx="243022" cy="249060"/>
          </a:xfrm>
          <a:prstGeom prst="rect">
            <a:avLst/>
          </a:prstGeom>
        </p:spPr>
      </p:pic>
      <p:sp>
        <p:nvSpPr>
          <p:cNvPr id="12" name="Text Placeholder 3">
            <a:extLst>
              <a:ext uri="{FF2B5EF4-FFF2-40B4-BE49-F238E27FC236}">
                <a16:creationId xmlns:a16="http://schemas.microsoft.com/office/drawing/2014/main" id="{F362AA09-4417-4DE4-8C7A-BFD4EE1FF72C}"/>
              </a:ext>
            </a:extLst>
          </p:cNvPr>
          <p:cNvSpPr txBox="1">
            <a:spLocks/>
          </p:cNvSpPr>
          <p:nvPr/>
        </p:nvSpPr>
        <p:spPr>
          <a:xfrm>
            <a:off x="596900" y="4103860"/>
            <a:ext cx="6915150" cy="690739"/>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000" dirty="0">
                <a:solidFill>
                  <a:srgbClr val="742774"/>
                </a:solidFill>
              </a:rPr>
              <a:t>Power Apps authoring environment:</a:t>
            </a:r>
          </a:p>
          <a:p>
            <a:pPr marL="285750" indent="-285750">
              <a:spcAft>
                <a:spcPts val="600"/>
              </a:spcAft>
              <a:buFont typeface="Arial" panose="020B0604020202020204" pitchFamily="34" charset="0"/>
              <a:buChar char="•"/>
            </a:pPr>
            <a:r>
              <a:rPr lang="en-US" sz="1600" dirty="0">
                <a:latin typeface="+mn-lt"/>
              </a:rPr>
              <a:t>Launch </a:t>
            </a:r>
            <a:r>
              <a:rPr lang="en-US" sz="1600" dirty="0">
                <a:latin typeface="+mn-lt"/>
                <a:hlinkClick r:id="rId7">
                  <a:extLst>
                    <a:ext uri="{A12FA001-AC4F-418D-AE19-62706E023703}">
                      <ahyp:hlinkClr xmlns:ahyp="http://schemas.microsoft.com/office/drawing/2018/hyperlinkcolor" val="tx"/>
                    </a:ext>
                  </a:extLst>
                </a:hlinkClick>
              </a:rPr>
              <a:t>https://make.powerapps.com</a:t>
            </a:r>
            <a:r>
              <a:rPr lang="en-US" sz="1600" dirty="0">
                <a:latin typeface="+mn-lt"/>
              </a:rPr>
              <a:t> using any modern browser</a:t>
            </a:r>
          </a:p>
        </p:txBody>
      </p:sp>
      <p:cxnSp>
        <p:nvCxnSpPr>
          <p:cNvPr id="51" name="Straight Connector 50">
            <a:extLst>
              <a:ext uri="{FF2B5EF4-FFF2-40B4-BE49-F238E27FC236}">
                <a16:creationId xmlns:a16="http://schemas.microsoft.com/office/drawing/2014/main" id="{4A1265DC-0173-4ACE-BA19-0BCD07A44251}"/>
              </a:ext>
              <a:ext uri="{C183D7F6-B498-43B3-948B-1728B52AA6E4}">
                <adec:decorative xmlns:adec="http://schemas.microsoft.com/office/drawing/2017/decorative" val="1"/>
              </a:ext>
            </a:extLst>
          </p:cNvPr>
          <p:cNvCxnSpPr>
            <a:cxnSpLocks/>
          </p:cNvCxnSpPr>
          <p:nvPr/>
        </p:nvCxnSpPr>
        <p:spPr>
          <a:xfrm>
            <a:off x="692150" y="4891999"/>
            <a:ext cx="6845300" cy="0"/>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descr="Icon of a cellphone with a checkmark on the lower right corner">
            <a:extLst>
              <a:ext uri="{FF2B5EF4-FFF2-40B4-BE49-F238E27FC236}">
                <a16:creationId xmlns:a16="http://schemas.microsoft.com/office/drawing/2014/main" id="{9BEE1363-F7E7-44DD-883F-761C21F6F2E4}"/>
              </a:ext>
            </a:extLst>
          </p:cNvPr>
          <p:cNvPicPr>
            <a:picLocks noChangeAspect="1"/>
          </p:cNvPicPr>
          <p:nvPr/>
        </p:nvPicPr>
        <p:blipFill>
          <a:blip r:embed="rId8"/>
          <a:stretch>
            <a:fillRect/>
          </a:stretch>
        </p:blipFill>
        <p:spPr>
          <a:xfrm>
            <a:off x="299116" y="5035650"/>
            <a:ext cx="225552" cy="280416"/>
          </a:xfrm>
          <a:prstGeom prst="rect">
            <a:avLst/>
          </a:prstGeom>
        </p:spPr>
      </p:pic>
      <p:sp>
        <p:nvSpPr>
          <p:cNvPr id="13" name="Text Placeholder 3">
            <a:extLst>
              <a:ext uri="{FF2B5EF4-FFF2-40B4-BE49-F238E27FC236}">
                <a16:creationId xmlns:a16="http://schemas.microsoft.com/office/drawing/2014/main" id="{76C86C7D-2C19-4FDD-B123-F14B113CA471}"/>
              </a:ext>
            </a:extLst>
          </p:cNvPr>
          <p:cNvSpPr txBox="1">
            <a:spLocks/>
          </p:cNvSpPr>
          <p:nvPr/>
        </p:nvSpPr>
        <p:spPr>
          <a:xfrm>
            <a:off x="596900" y="4989400"/>
            <a:ext cx="6915150" cy="849489"/>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000">
                <a:solidFill>
                  <a:srgbClr val="742774"/>
                </a:solidFill>
              </a:rPr>
              <a:t>Power Apps mobile apps (Optional):</a:t>
            </a:r>
          </a:p>
          <a:p>
            <a:pPr marL="285750" indent="-285750">
              <a:spcAft>
                <a:spcPts val="600"/>
              </a:spcAft>
              <a:buFont typeface="Arial" panose="020B0604020202020204" pitchFamily="34" charset="0"/>
              <a:buChar char="•"/>
            </a:pPr>
            <a:r>
              <a:rPr lang="en-US" sz="1600">
                <a:latin typeface="+mn-lt"/>
              </a:rPr>
              <a:t>PowerApps – iOS : </a:t>
            </a:r>
            <a:r>
              <a:rPr lang="en-US" sz="1600">
                <a:latin typeface="+mn-lt"/>
                <a:hlinkClick r:id="rId9">
                  <a:extLst>
                    <a:ext uri="{A12FA001-AC4F-418D-AE19-62706E023703}">
                      <ahyp:hlinkClr xmlns:ahyp="http://schemas.microsoft.com/office/drawing/2018/hyperlinkcolor" val="tx"/>
                    </a:ext>
                  </a:extLst>
                </a:hlinkClick>
              </a:rPr>
              <a:t>https://aka.ms/PowerAppsiOS</a:t>
            </a:r>
            <a:br>
              <a:rPr lang="en-US" sz="1600">
                <a:latin typeface="+mn-lt"/>
              </a:rPr>
            </a:br>
            <a:r>
              <a:rPr lang="en-US" sz="1600">
                <a:latin typeface="+mn-lt"/>
              </a:rPr>
              <a:t>PowerApps – Android : </a:t>
            </a:r>
            <a:r>
              <a:rPr lang="en-US" sz="1600">
                <a:latin typeface="+mn-lt"/>
                <a:hlinkClick r:id="rId10">
                  <a:extLst>
                    <a:ext uri="{A12FA001-AC4F-418D-AE19-62706E023703}">
                      <ahyp:hlinkClr xmlns:ahyp="http://schemas.microsoft.com/office/drawing/2018/hyperlinkcolor" val="tx"/>
                    </a:ext>
                  </a:extLst>
                </a:hlinkClick>
              </a:rPr>
              <a:t>https://aka.ms/PowerAppsAndroid</a:t>
            </a:r>
            <a:endParaRPr lang="en-US" sz="1600">
              <a:latin typeface="+mn-lt"/>
            </a:endParaRPr>
          </a:p>
        </p:txBody>
      </p:sp>
      <p:grpSp>
        <p:nvGrpSpPr>
          <p:cNvPr id="4" name="Group 3" descr="A screenshot of a PowerApps Plan 2">
            <a:extLst>
              <a:ext uri="{FF2B5EF4-FFF2-40B4-BE49-F238E27FC236}">
                <a16:creationId xmlns:a16="http://schemas.microsoft.com/office/drawing/2014/main" id="{1089F1B4-0AD4-4DE5-AB68-636D05E13747}"/>
              </a:ext>
            </a:extLst>
          </p:cNvPr>
          <p:cNvGrpSpPr/>
          <p:nvPr/>
        </p:nvGrpSpPr>
        <p:grpSpPr>
          <a:xfrm>
            <a:off x="8806009" y="1931911"/>
            <a:ext cx="3226761" cy="3117185"/>
            <a:chOff x="8806009" y="1931911"/>
            <a:chExt cx="3226761" cy="3117185"/>
          </a:xfrm>
        </p:grpSpPr>
        <p:sp>
          <p:nvSpPr>
            <p:cNvPr id="23" name="Freeform: Shape 22">
              <a:extLst>
                <a:ext uri="{FF2B5EF4-FFF2-40B4-BE49-F238E27FC236}">
                  <a16:creationId xmlns:a16="http://schemas.microsoft.com/office/drawing/2014/main" id="{DCDAF7A4-FF1B-4B9C-814D-DBBB7AAA322E}"/>
                </a:ext>
                <a:ext uri="{C183D7F6-B498-43B3-948B-1728B52AA6E4}">
                  <adec:decorative xmlns:adec="http://schemas.microsoft.com/office/drawing/2017/decorative" val="1"/>
                </a:ext>
              </a:extLst>
            </p:cNvPr>
            <p:cNvSpPr/>
            <p:nvPr/>
          </p:nvSpPr>
          <p:spPr>
            <a:xfrm flipH="1">
              <a:off x="8806009" y="1931911"/>
              <a:ext cx="3226761" cy="3117185"/>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F033A677-3DA5-45A5-A803-0F687C49E8F1}"/>
                </a:ext>
                <a:ext uri="{C183D7F6-B498-43B3-948B-1728B52AA6E4}">
                  <adec:decorative xmlns:adec="http://schemas.microsoft.com/office/drawing/2017/decorative" val="1"/>
                </a:ext>
              </a:extLst>
            </p:cNvPr>
            <p:cNvSpPr/>
            <p:nvPr/>
          </p:nvSpPr>
          <p:spPr bwMode="auto">
            <a:xfrm>
              <a:off x="8895389" y="2053156"/>
              <a:ext cx="3048000" cy="2874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 screenshot of a PowerApps Plan 2">
              <a:extLst>
                <a:ext uri="{FF2B5EF4-FFF2-40B4-BE49-F238E27FC236}">
                  <a16:creationId xmlns:a16="http://schemas.microsoft.com/office/drawing/2014/main" id="{03817C69-ED43-4F86-A48C-ED984CD611FC}"/>
                </a:ext>
              </a:extLst>
            </p:cNvPr>
            <p:cNvPicPr>
              <a:picLocks noChangeAspect="1"/>
            </p:cNvPicPr>
            <p:nvPr/>
          </p:nvPicPr>
          <p:blipFill>
            <a:blip r:embed="rId11"/>
            <a:stretch>
              <a:fillRect/>
            </a:stretch>
          </p:blipFill>
          <p:spPr>
            <a:xfrm>
              <a:off x="9169930" y="2053156"/>
              <a:ext cx="2498918" cy="2874695"/>
            </a:xfrm>
            <a:prstGeom prst="rect">
              <a:avLst/>
            </a:prstGeom>
            <a:ln>
              <a:noFill/>
            </a:ln>
            <a:effectLst/>
          </p:spPr>
        </p:pic>
      </p:grpSp>
    </p:spTree>
    <p:extLst>
      <p:ext uri="{BB962C8B-B14F-4D97-AF65-F5344CB8AC3E}">
        <p14:creationId xmlns:p14="http://schemas.microsoft.com/office/powerpoint/2010/main" val="1990786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16D8A52-C331-4662-9B18-D0F56C1E0DC1}"/>
              </a:ext>
              <a:ext uri="{C183D7F6-B498-43B3-948B-1728B52AA6E4}">
                <adec:decorative xmlns:adec="http://schemas.microsoft.com/office/drawing/2017/decorative" val="1"/>
              </a:ext>
            </a:extLst>
          </p:cNvPr>
          <p:cNvSpPr/>
          <p:nvPr/>
        </p:nvSpPr>
        <p:spPr bwMode="auto">
          <a:xfrm flipH="1">
            <a:off x="6375232" y="-1"/>
            <a:ext cx="5816768" cy="5573487"/>
          </a:xfrm>
          <a:custGeom>
            <a:avLst/>
            <a:gdLst>
              <a:gd name="connsiteX0" fmla="*/ 5816768 w 5816768"/>
              <a:gd name="connsiteY0" fmla="*/ 0 h 5573487"/>
              <a:gd name="connsiteX1" fmla="*/ 0 w 5816768"/>
              <a:gd name="connsiteY1" fmla="*/ 0 h 5573487"/>
              <a:gd name="connsiteX2" fmla="*/ 0 w 5816768"/>
              <a:gd name="connsiteY2" fmla="*/ 5330209 h 5573487"/>
              <a:gd name="connsiteX3" fmla="*/ 243279 w 5816768"/>
              <a:gd name="connsiteY3" fmla="*/ 5573487 h 5573487"/>
            </a:gdLst>
            <a:ahLst/>
            <a:cxnLst>
              <a:cxn ang="0">
                <a:pos x="connsiteX0" y="connsiteY0"/>
              </a:cxn>
              <a:cxn ang="0">
                <a:pos x="connsiteX1" y="connsiteY1"/>
              </a:cxn>
              <a:cxn ang="0">
                <a:pos x="connsiteX2" y="connsiteY2"/>
              </a:cxn>
              <a:cxn ang="0">
                <a:pos x="connsiteX3" y="connsiteY3"/>
              </a:cxn>
            </a:cxnLst>
            <a:rect l="l" t="t" r="r" b="b"/>
            <a:pathLst>
              <a:path w="5816768" h="5573487">
                <a:moveTo>
                  <a:pt x="5816768" y="0"/>
                </a:moveTo>
                <a:lnTo>
                  <a:pt x="0" y="0"/>
                </a:lnTo>
                <a:lnTo>
                  <a:pt x="0" y="5330209"/>
                </a:lnTo>
                <a:lnTo>
                  <a:pt x="243279" y="5573487"/>
                </a:lnTo>
                <a:close/>
              </a:path>
            </a:pathLst>
          </a:custGeom>
          <a:solidFill>
            <a:schemeClr val="bg1">
              <a:lumMod val="95000"/>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1B5BB2AC-D82D-46FE-BACF-21BF3353B365}"/>
              </a:ext>
            </a:extLst>
          </p:cNvPr>
          <p:cNvSpPr>
            <a:spLocks noGrp="1"/>
          </p:cNvSpPr>
          <p:nvPr>
            <p:ph type="title"/>
          </p:nvPr>
        </p:nvSpPr>
        <p:spPr>
          <a:xfrm>
            <a:off x="1190171" y="464457"/>
            <a:ext cx="2772230" cy="493486"/>
          </a:xfrm>
        </p:spPr>
        <p:txBody>
          <a:bodyPr/>
          <a:lstStyle/>
          <a:p>
            <a:r>
              <a:rPr lang="en-IN" dirty="0"/>
              <a:t>Why?</a:t>
            </a:r>
          </a:p>
        </p:txBody>
      </p:sp>
      <p:sp>
        <p:nvSpPr>
          <p:cNvPr id="22" name="Rectangle 21">
            <a:extLst>
              <a:ext uri="{FF2B5EF4-FFF2-40B4-BE49-F238E27FC236}">
                <a16:creationId xmlns:a16="http://schemas.microsoft.com/office/drawing/2014/main" id="{7CC26FEF-B167-4C7F-A32D-509B8D504063}"/>
              </a:ext>
            </a:extLst>
          </p:cNvPr>
          <p:cNvSpPr/>
          <p:nvPr/>
        </p:nvSpPr>
        <p:spPr>
          <a:xfrm>
            <a:off x="1546845" y="2121330"/>
            <a:ext cx="9098309" cy="2615339"/>
          </a:xfrm>
          <a:prstGeom prst="rect">
            <a:avLst/>
          </a:prstGeom>
        </p:spPr>
        <p:txBody>
          <a:bodyPr wrap="square" lIns="0" tIns="0" rIns="0" bIns="0" anchor="ctr">
            <a:noAutofit/>
          </a:bodyPr>
          <a:lstStyle/>
          <a:p>
            <a:pPr marL="0" lvl="1" algn="ctr" defTabSz="914367">
              <a:spcAft>
                <a:spcPts val="600"/>
              </a:spcAft>
              <a:defRPr/>
            </a:pPr>
            <a:r>
              <a:rPr lang="en-US" sz="6600" dirty="0"/>
              <a:t>Boost the</a:t>
            </a:r>
          </a:p>
          <a:p>
            <a:pPr marL="0" lvl="1" algn="ctr" defTabSz="914367">
              <a:spcAft>
                <a:spcPts val="600"/>
              </a:spcAft>
              <a:defRPr/>
            </a:pPr>
            <a:r>
              <a:rPr lang="en-US" sz="6600" b="1" dirty="0">
                <a:solidFill>
                  <a:srgbClr val="7030A0"/>
                </a:solidFill>
              </a:rPr>
              <a:t>PERFORMANCE</a:t>
            </a:r>
          </a:p>
        </p:txBody>
      </p:sp>
      <p:sp>
        <p:nvSpPr>
          <p:cNvPr id="35" name="Freeform: Shape 34">
            <a:extLst>
              <a:ext uri="{FF2B5EF4-FFF2-40B4-BE49-F238E27FC236}">
                <a16:creationId xmlns:a16="http://schemas.microsoft.com/office/drawing/2014/main" id="{89168DE0-FB1E-423A-9A77-6360137A0C7B}"/>
              </a:ext>
              <a:ext uri="{C183D7F6-B498-43B3-948B-1728B52AA6E4}">
                <adec:decorative xmlns:adec="http://schemas.microsoft.com/office/drawing/2017/decorative" val="1"/>
              </a:ext>
            </a:extLst>
          </p:cNvPr>
          <p:cNvSpPr/>
          <p:nvPr/>
        </p:nvSpPr>
        <p:spPr bwMode="auto">
          <a:xfrm rot="5400000" flipH="1">
            <a:off x="-29125" y="5924478"/>
            <a:ext cx="962646"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 name="connsiteX0" fmla="*/ 1887652 w 1887652"/>
              <a:gd name="connsiteY0" fmla="*/ 904397 h 904397"/>
              <a:gd name="connsiteX1" fmla="*/ 925006 w 1887652"/>
              <a:gd name="connsiteY1" fmla="*/ 0 h 904397"/>
              <a:gd name="connsiteX2" fmla="*/ 925006 w 1887652"/>
              <a:gd name="connsiteY2" fmla="*/ 904395 h 904397"/>
              <a:gd name="connsiteX3" fmla="*/ 0 w 1887652"/>
              <a:gd name="connsiteY3" fmla="*/ 904395 h 904397"/>
              <a:gd name="connsiteX4" fmla="*/ 1887652 w 1887652"/>
              <a:gd name="connsiteY4" fmla="*/ 904397 h 904397"/>
              <a:gd name="connsiteX0" fmla="*/ 962646 w 962646"/>
              <a:gd name="connsiteY0" fmla="*/ 904397 h 904397"/>
              <a:gd name="connsiteX1" fmla="*/ 0 w 962646"/>
              <a:gd name="connsiteY1" fmla="*/ 0 h 904397"/>
              <a:gd name="connsiteX2" fmla="*/ 0 w 962646"/>
              <a:gd name="connsiteY2" fmla="*/ 904395 h 904397"/>
              <a:gd name="connsiteX3" fmla="*/ 962646 w 962646"/>
              <a:gd name="connsiteY3" fmla="*/ 904397 h 904397"/>
            </a:gdLst>
            <a:ahLst/>
            <a:cxnLst>
              <a:cxn ang="0">
                <a:pos x="connsiteX0" y="connsiteY0"/>
              </a:cxn>
              <a:cxn ang="0">
                <a:pos x="connsiteX1" y="connsiteY1"/>
              </a:cxn>
              <a:cxn ang="0">
                <a:pos x="connsiteX2" y="connsiteY2"/>
              </a:cxn>
              <a:cxn ang="0">
                <a:pos x="connsiteX3" y="connsiteY3"/>
              </a:cxn>
            </a:cxnLst>
            <a:rect l="l" t="t" r="r" b="b"/>
            <a:pathLst>
              <a:path w="962646" h="904397">
                <a:moveTo>
                  <a:pt x="962646" y="904397"/>
                </a:moveTo>
                <a:lnTo>
                  <a:pt x="0" y="0"/>
                </a:lnTo>
                <a:lnTo>
                  <a:pt x="0" y="904395"/>
                </a:lnTo>
                <a:lnTo>
                  <a:pt x="962646" y="904397"/>
                </a:lnTo>
                <a:close/>
              </a:path>
            </a:pathLst>
          </a:cu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1437362A-578B-41D0-ACB5-3694773AE7AE}"/>
              </a:ext>
              <a:ext uri="{C183D7F6-B498-43B3-948B-1728B52AA6E4}">
                <adec:decorative xmlns:adec="http://schemas.microsoft.com/office/drawing/2017/decorative" val="1"/>
              </a:ext>
            </a:extLst>
          </p:cNvPr>
          <p:cNvGrpSpPr/>
          <p:nvPr/>
        </p:nvGrpSpPr>
        <p:grpSpPr>
          <a:xfrm>
            <a:off x="0" y="-198259"/>
            <a:ext cx="1190170" cy="2892164"/>
            <a:chOff x="-1" y="-198259"/>
            <a:chExt cx="1190170" cy="2892164"/>
          </a:xfrm>
        </p:grpSpPr>
        <p:sp>
          <p:nvSpPr>
            <p:cNvPr id="15" name="Freeform: Shape 14">
              <a:extLst>
                <a:ext uri="{FF2B5EF4-FFF2-40B4-BE49-F238E27FC236}">
                  <a16:creationId xmlns:a16="http://schemas.microsoft.com/office/drawing/2014/main" id="{E5736244-4EDA-4535-8B55-FDD89A469D48}"/>
                </a:ext>
              </a:extLst>
            </p:cNvPr>
            <p:cNvSpPr/>
            <p:nvPr/>
          </p:nvSpPr>
          <p:spPr bwMode="auto">
            <a:xfrm rot="5400000" flipH="1">
              <a:off x="-462707" y="264447"/>
              <a:ext cx="1794829" cy="869417"/>
            </a:xfrm>
            <a:custGeom>
              <a:avLst/>
              <a:gdLst>
                <a:gd name="connsiteX0" fmla="*/ 3514959 w 3514959"/>
                <a:gd name="connsiteY0" fmla="*/ 1702650 h 1702650"/>
                <a:gd name="connsiteX1" fmla="*/ 1702649 w 3514959"/>
                <a:gd name="connsiteY1" fmla="*/ 0 h 1702650"/>
                <a:gd name="connsiteX2" fmla="*/ 0 w 3514959"/>
                <a:gd name="connsiteY2" fmla="*/ 1702650 h 1702650"/>
              </a:gdLst>
              <a:ahLst/>
              <a:cxnLst>
                <a:cxn ang="0">
                  <a:pos x="connsiteX0" y="connsiteY0"/>
                </a:cxn>
                <a:cxn ang="0">
                  <a:pos x="connsiteX1" y="connsiteY1"/>
                </a:cxn>
                <a:cxn ang="0">
                  <a:pos x="connsiteX2" y="connsiteY2"/>
                </a:cxn>
              </a:cxnLst>
              <a:rect l="l" t="t" r="r" b="b"/>
              <a:pathLst>
                <a:path w="3514959" h="1702650">
                  <a:moveTo>
                    <a:pt x="3514959" y="1702650"/>
                  </a:moveTo>
                  <a:lnTo>
                    <a:pt x="1702649" y="0"/>
                  </a:lnTo>
                  <a:lnTo>
                    <a:pt x="0" y="1702650"/>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8625CAA2-0410-41F4-9A44-3EFD6170C406}"/>
                </a:ext>
              </a:extLst>
            </p:cNvPr>
            <p:cNvSpPr/>
            <p:nvPr/>
          </p:nvSpPr>
          <p:spPr bwMode="auto">
            <a:xfrm rot="5400000" flipH="1">
              <a:off x="-633413" y="870322"/>
              <a:ext cx="2456996" cy="1190169"/>
            </a:xfrm>
            <a:custGeom>
              <a:avLst/>
              <a:gdLst>
                <a:gd name="connsiteX0" fmla="*/ 1609389 w 1609389"/>
                <a:gd name="connsiteY0" fmla="*/ 779588 h 779588"/>
                <a:gd name="connsiteX1" fmla="*/ 779589 w 1609389"/>
                <a:gd name="connsiteY1" fmla="*/ 0 h 779588"/>
                <a:gd name="connsiteX2" fmla="*/ 0 w 1609389"/>
                <a:gd name="connsiteY2" fmla="*/ 779588 h 779588"/>
              </a:gdLst>
              <a:ahLst/>
              <a:cxnLst>
                <a:cxn ang="0">
                  <a:pos x="connsiteX0" y="connsiteY0"/>
                </a:cxn>
                <a:cxn ang="0">
                  <a:pos x="connsiteX1" y="connsiteY1"/>
                </a:cxn>
                <a:cxn ang="0">
                  <a:pos x="connsiteX2" y="connsiteY2"/>
                </a:cxn>
              </a:cxnLst>
              <a:rect l="l" t="t" r="r" b="b"/>
              <a:pathLst>
                <a:path w="1609389" h="779588">
                  <a:moveTo>
                    <a:pt x="1609389" y="779588"/>
                  </a:moveTo>
                  <a:lnTo>
                    <a:pt x="779589" y="0"/>
                  </a:lnTo>
                  <a:lnTo>
                    <a:pt x="0" y="779588"/>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extBox 1">
            <a:extLst>
              <a:ext uri="{FF2B5EF4-FFF2-40B4-BE49-F238E27FC236}">
                <a16:creationId xmlns:a16="http://schemas.microsoft.com/office/drawing/2014/main" id="{6E907AE2-F883-8350-273D-081184E4DF1C}"/>
              </a:ext>
            </a:extLst>
          </p:cNvPr>
          <p:cNvSpPr txBox="1"/>
          <p:nvPr/>
        </p:nvSpPr>
        <p:spPr>
          <a:xfrm>
            <a:off x="2576286" y="4926507"/>
            <a:ext cx="7256474" cy="704808"/>
          </a:xfrm>
          <a:prstGeom prst="rect">
            <a:avLst/>
          </a:prstGeom>
          <a:noFill/>
        </p:spPr>
        <p:txBody>
          <a:bodyPr wrap="none" lIns="182880" tIns="146304" rIns="182880" bIns="146304" rtlCol="0" anchor="ctr">
            <a:spAutoFit/>
          </a:bodyPr>
          <a:lstStyle/>
          <a:p>
            <a:pPr>
              <a:lnSpc>
                <a:spcPct val="90000"/>
              </a:lnSpc>
              <a:spcAft>
                <a:spcPts val="600"/>
              </a:spcAft>
            </a:pPr>
            <a:r>
              <a:rPr lang="en-MY" sz="1200" dirty="0">
                <a:gradFill>
                  <a:gsLst>
                    <a:gs pos="2917">
                      <a:schemeClr val="tx1"/>
                    </a:gs>
                    <a:gs pos="30000">
                      <a:schemeClr val="tx1"/>
                    </a:gs>
                  </a:gsLst>
                  <a:lin ang="5400000" scaled="0"/>
                </a:gradFill>
              </a:rPr>
              <a:t>Ref (1): </a:t>
            </a:r>
            <a:r>
              <a:rPr lang="en-US" sz="1200" dirty="0">
                <a:hlinkClick r:id="rId3"/>
              </a:rPr>
              <a:t>Tips and best practices to improve performance of canvas apps - Power Apps | Microsoft Learn</a:t>
            </a:r>
            <a:endParaRPr lang="en-US" sz="1200" dirty="0"/>
          </a:p>
          <a:p>
            <a:pPr>
              <a:lnSpc>
                <a:spcPct val="90000"/>
              </a:lnSpc>
              <a:spcAft>
                <a:spcPts val="600"/>
              </a:spcAft>
            </a:pPr>
            <a:r>
              <a:rPr lang="en-US" sz="1200" dirty="0">
                <a:gradFill>
                  <a:gsLst>
                    <a:gs pos="2917">
                      <a:schemeClr val="tx1"/>
                    </a:gs>
                    <a:gs pos="30000">
                      <a:schemeClr val="tx1"/>
                    </a:gs>
                  </a:gsLst>
                  <a:lin ang="5400000" scaled="0"/>
                </a:gradFill>
              </a:rPr>
              <a:t>Ref (2): </a:t>
            </a:r>
            <a:r>
              <a:rPr lang="en-US" sz="1200" dirty="0">
                <a:hlinkClick r:id="rId4"/>
              </a:rPr>
              <a:t>Common canvas apps performance issues and resolutions - Power Apps | Microsoft Learn</a:t>
            </a:r>
            <a:endParaRPr lang="en-MY" sz="1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67452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 name="Freeform: Shape 172">
            <a:extLst>
              <a:ext uri="{FF2B5EF4-FFF2-40B4-BE49-F238E27FC236}">
                <a16:creationId xmlns:a16="http://schemas.microsoft.com/office/drawing/2014/main" id="{617223E6-CE6D-4FB5-884B-0ECE72A6F52C}"/>
              </a:ext>
              <a:ext uri="{C183D7F6-B498-43B3-948B-1728B52AA6E4}">
                <adec:decorative xmlns:adec="http://schemas.microsoft.com/office/drawing/2017/decorative" val="1"/>
              </a:ext>
            </a:extLst>
          </p:cNvPr>
          <p:cNvSpPr/>
          <p:nvPr/>
        </p:nvSpPr>
        <p:spPr bwMode="auto">
          <a:xfrm>
            <a:off x="1814" y="203200"/>
            <a:ext cx="11111491" cy="990600"/>
          </a:xfrm>
          <a:custGeom>
            <a:avLst/>
            <a:gdLst>
              <a:gd name="connsiteX0" fmla="*/ 0 w 11111491"/>
              <a:gd name="connsiteY0" fmla="*/ 0 h 990600"/>
              <a:gd name="connsiteX1" fmla="*/ 1233715 w 11111491"/>
              <a:gd name="connsiteY1" fmla="*/ 0 h 990600"/>
              <a:gd name="connsiteX2" fmla="*/ 4927600 w 11111491"/>
              <a:gd name="connsiteY2" fmla="*/ 0 h 990600"/>
              <a:gd name="connsiteX3" fmla="*/ 6031921 w 11111491"/>
              <a:gd name="connsiteY3" fmla="*/ 0 h 990600"/>
              <a:gd name="connsiteX4" fmla="*/ 6161315 w 11111491"/>
              <a:gd name="connsiteY4" fmla="*/ 0 h 990600"/>
              <a:gd name="connsiteX5" fmla="*/ 7265636 w 11111491"/>
              <a:gd name="connsiteY5" fmla="*/ 0 h 990600"/>
              <a:gd name="connsiteX6" fmla="*/ 8887176 w 11111491"/>
              <a:gd name="connsiteY6" fmla="*/ 0 h 990600"/>
              <a:gd name="connsiteX7" fmla="*/ 10120891 w 11111491"/>
              <a:gd name="connsiteY7" fmla="*/ 0 h 990600"/>
              <a:gd name="connsiteX8" fmla="*/ 11111491 w 11111491"/>
              <a:gd name="connsiteY8" fmla="*/ 990600 h 990600"/>
              <a:gd name="connsiteX9" fmla="*/ 9877776 w 11111491"/>
              <a:gd name="connsiteY9" fmla="*/ 990600 h 990600"/>
              <a:gd name="connsiteX10" fmla="*/ 8774691 w 11111491"/>
              <a:gd name="connsiteY10" fmla="*/ 990600 h 990600"/>
              <a:gd name="connsiteX11" fmla="*/ 7540976 w 11111491"/>
              <a:gd name="connsiteY11" fmla="*/ 990600 h 990600"/>
              <a:gd name="connsiteX12" fmla="*/ 6161315 w 11111491"/>
              <a:gd name="connsiteY12" fmla="*/ 990600 h 990600"/>
              <a:gd name="connsiteX13" fmla="*/ 4927600 w 11111491"/>
              <a:gd name="connsiteY13" fmla="*/ 990600 h 990600"/>
              <a:gd name="connsiteX14" fmla="*/ 1233715 w 11111491"/>
              <a:gd name="connsiteY14" fmla="*/ 990600 h 990600"/>
              <a:gd name="connsiteX15" fmla="*/ 0 w 11111491"/>
              <a:gd name="connsiteY15" fmla="*/ 9906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1491" h="990600">
                <a:moveTo>
                  <a:pt x="0" y="0"/>
                </a:moveTo>
                <a:lnTo>
                  <a:pt x="1233715" y="0"/>
                </a:lnTo>
                <a:lnTo>
                  <a:pt x="4927600" y="0"/>
                </a:lnTo>
                <a:lnTo>
                  <a:pt x="6031921" y="0"/>
                </a:lnTo>
                <a:lnTo>
                  <a:pt x="6161315" y="0"/>
                </a:lnTo>
                <a:lnTo>
                  <a:pt x="7265636" y="0"/>
                </a:lnTo>
                <a:lnTo>
                  <a:pt x="8887176" y="0"/>
                </a:lnTo>
                <a:lnTo>
                  <a:pt x="10120891" y="0"/>
                </a:lnTo>
                <a:lnTo>
                  <a:pt x="11111491" y="990600"/>
                </a:lnTo>
                <a:lnTo>
                  <a:pt x="9877776" y="990600"/>
                </a:lnTo>
                <a:lnTo>
                  <a:pt x="8774691" y="990600"/>
                </a:lnTo>
                <a:lnTo>
                  <a:pt x="7540976" y="990600"/>
                </a:lnTo>
                <a:lnTo>
                  <a:pt x="6161315" y="990600"/>
                </a:lnTo>
                <a:lnTo>
                  <a:pt x="4927600" y="990600"/>
                </a:lnTo>
                <a:lnTo>
                  <a:pt x="1233715" y="990600"/>
                </a:lnTo>
                <a:lnTo>
                  <a:pt x="0" y="990600"/>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D3B6181-B596-49BA-9CDE-1C58670A57A0}"/>
              </a:ext>
            </a:extLst>
          </p:cNvPr>
          <p:cNvSpPr>
            <a:spLocks noGrp="1"/>
          </p:cNvSpPr>
          <p:nvPr>
            <p:ph type="title"/>
          </p:nvPr>
        </p:nvSpPr>
        <p:spPr>
          <a:xfrm>
            <a:off x="311150" y="322914"/>
            <a:ext cx="8528050" cy="414505"/>
          </a:xfrm>
        </p:spPr>
        <p:txBody>
          <a:bodyPr/>
          <a:lstStyle/>
          <a:p>
            <a:r>
              <a:rPr lang="en-US" sz="2800" dirty="0">
                <a:solidFill>
                  <a:schemeClr val="bg1"/>
                </a:solidFill>
              </a:rPr>
              <a:t>Provision environment and Dataverse</a:t>
            </a:r>
            <a:endParaRPr lang="en-IN" sz="2800" dirty="0">
              <a:solidFill>
                <a:schemeClr val="bg1"/>
              </a:solidFill>
            </a:endParaRPr>
          </a:p>
        </p:txBody>
      </p:sp>
      <p:sp>
        <p:nvSpPr>
          <p:cNvPr id="63" name="Rectangle 62">
            <a:extLst>
              <a:ext uri="{FF2B5EF4-FFF2-40B4-BE49-F238E27FC236}">
                <a16:creationId xmlns:a16="http://schemas.microsoft.com/office/drawing/2014/main" id="{1E8B0AED-F2A7-4EA9-AF40-A98B3AD67071}"/>
              </a:ext>
            </a:extLst>
          </p:cNvPr>
          <p:cNvSpPr/>
          <p:nvPr/>
        </p:nvSpPr>
        <p:spPr>
          <a:xfrm>
            <a:off x="301318" y="793773"/>
            <a:ext cx="10386346" cy="258279"/>
          </a:xfrm>
          <a:prstGeom prst="rect">
            <a:avLst/>
          </a:prstGeom>
        </p:spPr>
        <p:txBody>
          <a:bodyPr wrap="square" lIns="0" tIns="0" rIns="0" bIns="0">
            <a:noAutofit/>
          </a:bodyPr>
          <a:lstStyle/>
          <a:p>
            <a:r>
              <a:rPr lang="en-US" dirty="0">
                <a:solidFill>
                  <a:schemeClr val="bg1"/>
                </a:solidFill>
              </a:rPr>
              <a:t>This lab requires a new Power Apps environment and database that was provisioned for this class</a:t>
            </a:r>
          </a:p>
        </p:txBody>
      </p:sp>
      <p:pic>
        <p:nvPicPr>
          <p:cNvPr id="5" name="Picture 4">
            <a:extLst>
              <a:ext uri="{FF2B5EF4-FFF2-40B4-BE49-F238E27FC236}">
                <a16:creationId xmlns:a16="http://schemas.microsoft.com/office/drawing/2014/main" id="{53C54B65-ECB5-43EF-9AC7-4DDB07B2587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05430" y="1480701"/>
            <a:ext cx="121920" cy="121920"/>
          </a:xfrm>
          <a:prstGeom prst="rect">
            <a:avLst/>
          </a:prstGeom>
        </p:spPr>
      </p:pic>
      <p:sp>
        <p:nvSpPr>
          <p:cNvPr id="78" name="Rectangle 77">
            <a:extLst>
              <a:ext uri="{FF2B5EF4-FFF2-40B4-BE49-F238E27FC236}">
                <a16:creationId xmlns:a16="http://schemas.microsoft.com/office/drawing/2014/main" id="{9D2FE9E0-4695-4D3E-8DF4-E48290D3008E}"/>
              </a:ext>
            </a:extLst>
          </p:cNvPr>
          <p:cNvSpPr/>
          <p:nvPr/>
        </p:nvSpPr>
        <p:spPr bwMode="auto">
          <a:xfrm>
            <a:off x="588006" y="1436649"/>
            <a:ext cx="11318241"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Go to the Power Apps Admin center – </a:t>
            </a:r>
            <a:r>
              <a:rPr lang="en-US" sz="1600" dirty="0">
                <a:solidFill>
                  <a:srgbClr val="742774"/>
                </a:solidFill>
                <a:ea typeface="Segoe UI" pitchFamily="34" charset="0"/>
                <a:cs typeface="Segoe UI" pitchFamily="34" charset="0"/>
                <a:hlinkClick r:id="rId4"/>
              </a:rPr>
              <a:t>http://aka.ms/ppac</a:t>
            </a:r>
            <a:r>
              <a:rPr lang="en-US" sz="1600" dirty="0">
                <a:solidFill>
                  <a:srgbClr val="742774"/>
                </a:solidFill>
                <a:ea typeface="Segoe UI" pitchFamily="34" charset="0"/>
                <a:cs typeface="Segoe UI" pitchFamily="34" charset="0"/>
              </a:rPr>
              <a:t> </a:t>
            </a:r>
          </a:p>
        </p:txBody>
      </p:sp>
      <p:pic>
        <p:nvPicPr>
          <p:cNvPr id="6" name="Picture 5">
            <a:extLst>
              <a:ext uri="{FF2B5EF4-FFF2-40B4-BE49-F238E27FC236}">
                <a16:creationId xmlns:a16="http://schemas.microsoft.com/office/drawing/2014/main" id="{5A940E55-5D7F-4255-BDDC-F35121CE256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65803" y="2016382"/>
            <a:ext cx="121920" cy="121920"/>
          </a:xfrm>
          <a:prstGeom prst="rect">
            <a:avLst/>
          </a:prstGeom>
        </p:spPr>
      </p:pic>
      <p:sp>
        <p:nvSpPr>
          <p:cNvPr id="103" name="Rectangle 102">
            <a:extLst>
              <a:ext uri="{FF2B5EF4-FFF2-40B4-BE49-F238E27FC236}">
                <a16:creationId xmlns:a16="http://schemas.microsoft.com/office/drawing/2014/main" id="{BD1A8F77-6CC6-440F-806F-4FDEE6266AC5}"/>
              </a:ext>
            </a:extLst>
          </p:cNvPr>
          <p:cNvSpPr/>
          <p:nvPr/>
        </p:nvSpPr>
        <p:spPr bwMode="auto">
          <a:xfrm>
            <a:off x="1199431" y="1972568"/>
            <a:ext cx="10687767"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Select </a:t>
            </a:r>
            <a:r>
              <a:rPr lang="en-US" sz="1600" dirty="0">
                <a:solidFill>
                  <a:schemeClr val="tx1"/>
                </a:solidFill>
                <a:latin typeface="+mj-lt"/>
                <a:ea typeface="Segoe UI" pitchFamily="34" charset="0"/>
                <a:cs typeface="Segoe UI" pitchFamily="34" charset="0"/>
              </a:rPr>
              <a:t>+New environment</a:t>
            </a:r>
            <a:r>
              <a:rPr lang="en-US" sz="1600" dirty="0">
                <a:solidFill>
                  <a:schemeClr val="tx1"/>
                </a:solidFill>
                <a:ea typeface="Segoe UI" pitchFamily="34" charset="0"/>
                <a:cs typeface="Segoe UI" pitchFamily="34" charset="0"/>
              </a:rPr>
              <a:t>, fill out the form using a Trial Environment, and select </a:t>
            </a:r>
            <a:r>
              <a:rPr lang="en-US" sz="1600" dirty="0">
                <a:solidFill>
                  <a:schemeClr val="tx1"/>
                </a:solidFill>
                <a:latin typeface="+mj-lt"/>
                <a:ea typeface="Segoe UI" pitchFamily="34" charset="0"/>
                <a:cs typeface="Segoe UI" pitchFamily="34" charset="0"/>
              </a:rPr>
              <a:t>Create Environment</a:t>
            </a:r>
          </a:p>
        </p:txBody>
      </p:sp>
      <p:pic>
        <p:nvPicPr>
          <p:cNvPr id="7" name="Picture 6">
            <a:extLst>
              <a:ext uri="{FF2B5EF4-FFF2-40B4-BE49-F238E27FC236}">
                <a16:creationId xmlns:a16="http://schemas.microsoft.com/office/drawing/2014/main" id="{E144EA57-7208-4413-B0C6-E18FEF4C86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03503" y="2552063"/>
            <a:ext cx="121920" cy="121920"/>
          </a:xfrm>
          <a:prstGeom prst="rect">
            <a:avLst/>
          </a:prstGeom>
        </p:spPr>
      </p:pic>
      <p:sp>
        <p:nvSpPr>
          <p:cNvPr id="112" name="Rectangle 111">
            <a:extLst>
              <a:ext uri="{FF2B5EF4-FFF2-40B4-BE49-F238E27FC236}">
                <a16:creationId xmlns:a16="http://schemas.microsoft.com/office/drawing/2014/main" id="{B64785D3-435A-426F-A6A8-260ED3496D04}"/>
              </a:ext>
            </a:extLst>
          </p:cNvPr>
          <p:cNvSpPr/>
          <p:nvPr/>
        </p:nvSpPr>
        <p:spPr bwMode="auto">
          <a:xfrm>
            <a:off x="1686556" y="2508487"/>
            <a:ext cx="10200644"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Select the </a:t>
            </a:r>
            <a:r>
              <a:rPr lang="en-US" sz="1600" dirty="0">
                <a:solidFill>
                  <a:schemeClr val="tx1"/>
                </a:solidFill>
                <a:latin typeface="+mj-lt"/>
                <a:ea typeface="Segoe UI" pitchFamily="34" charset="0"/>
                <a:cs typeface="Segoe UI" pitchFamily="34" charset="0"/>
              </a:rPr>
              <a:t>Create database </a:t>
            </a:r>
            <a:r>
              <a:rPr lang="en-US" sz="1600" dirty="0">
                <a:solidFill>
                  <a:schemeClr val="tx1"/>
                </a:solidFill>
                <a:ea typeface="Segoe UI" pitchFamily="34" charset="0"/>
                <a:cs typeface="Segoe UI" pitchFamily="34" charset="0"/>
              </a:rPr>
              <a:t>option</a:t>
            </a:r>
          </a:p>
        </p:txBody>
      </p:sp>
      <p:pic>
        <p:nvPicPr>
          <p:cNvPr id="8" name="Picture 7">
            <a:extLst>
              <a:ext uri="{FF2B5EF4-FFF2-40B4-BE49-F238E27FC236}">
                <a16:creationId xmlns:a16="http://schemas.microsoft.com/office/drawing/2014/main" id="{6750C130-B452-4C90-BC77-0D6C6883105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929646" y="3087982"/>
            <a:ext cx="121920" cy="121920"/>
          </a:xfrm>
          <a:prstGeom prst="rect">
            <a:avLst/>
          </a:prstGeom>
        </p:spPr>
      </p:pic>
      <p:sp>
        <p:nvSpPr>
          <p:cNvPr id="117" name="Rectangle 116">
            <a:extLst>
              <a:ext uri="{FF2B5EF4-FFF2-40B4-BE49-F238E27FC236}">
                <a16:creationId xmlns:a16="http://schemas.microsoft.com/office/drawing/2014/main" id="{28CB64D1-A88E-46AF-8526-26FA0F71C330}"/>
              </a:ext>
            </a:extLst>
          </p:cNvPr>
          <p:cNvSpPr/>
          <p:nvPr/>
        </p:nvSpPr>
        <p:spPr bwMode="auto">
          <a:xfrm>
            <a:off x="2238097" y="2977063"/>
            <a:ext cx="9649101"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Fill out the form, check the box to include sample apps and data and select </a:t>
            </a:r>
            <a:r>
              <a:rPr lang="en-US" sz="1600" dirty="0">
                <a:solidFill>
                  <a:schemeClr val="tx1"/>
                </a:solidFill>
                <a:latin typeface="+mj-lt"/>
                <a:ea typeface="Segoe UI" pitchFamily="34" charset="0"/>
                <a:cs typeface="Segoe UI" pitchFamily="34" charset="0"/>
              </a:rPr>
              <a:t>Create my database</a:t>
            </a:r>
          </a:p>
        </p:txBody>
      </p:sp>
      <p:pic>
        <p:nvPicPr>
          <p:cNvPr id="9" name="Picture 8">
            <a:extLst>
              <a:ext uri="{FF2B5EF4-FFF2-40B4-BE49-F238E27FC236}">
                <a16:creationId xmlns:a16="http://schemas.microsoft.com/office/drawing/2014/main" id="{571FD44D-7AAC-4D44-B9F9-24E3543F9C3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460325" y="3623901"/>
            <a:ext cx="121920" cy="121920"/>
          </a:xfrm>
          <a:prstGeom prst="rect">
            <a:avLst/>
          </a:prstGeom>
        </p:spPr>
      </p:pic>
      <p:sp>
        <p:nvSpPr>
          <p:cNvPr id="132" name="Rectangle 131">
            <a:extLst>
              <a:ext uri="{FF2B5EF4-FFF2-40B4-BE49-F238E27FC236}">
                <a16:creationId xmlns:a16="http://schemas.microsoft.com/office/drawing/2014/main" id="{E0D5DF93-BD99-4158-A117-15C337DB7E3F}"/>
              </a:ext>
            </a:extLst>
          </p:cNvPr>
          <p:cNvSpPr/>
          <p:nvPr/>
        </p:nvSpPr>
        <p:spPr bwMode="auto">
          <a:xfrm>
            <a:off x="2743378" y="3580325"/>
            <a:ext cx="9112072"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Your new environment will be added to the list of environments</a:t>
            </a:r>
          </a:p>
        </p:txBody>
      </p:sp>
      <p:pic>
        <p:nvPicPr>
          <p:cNvPr id="10" name="Picture 9">
            <a:extLst>
              <a:ext uri="{FF2B5EF4-FFF2-40B4-BE49-F238E27FC236}">
                <a16:creationId xmlns:a16="http://schemas.microsoft.com/office/drawing/2014/main" id="{57BA5C6F-585D-4E7C-AB05-C13881101BC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999168" y="4159820"/>
            <a:ext cx="121920" cy="121920"/>
          </a:xfrm>
          <a:prstGeom prst="rect">
            <a:avLst/>
          </a:prstGeom>
        </p:spPr>
      </p:pic>
      <p:sp>
        <p:nvSpPr>
          <p:cNvPr id="137" name="Rectangle 136">
            <a:extLst>
              <a:ext uri="{FF2B5EF4-FFF2-40B4-BE49-F238E27FC236}">
                <a16:creationId xmlns:a16="http://schemas.microsoft.com/office/drawing/2014/main" id="{78DC28B9-C84A-4D27-8CD1-1E22A843D60C}"/>
              </a:ext>
            </a:extLst>
          </p:cNvPr>
          <p:cNvSpPr/>
          <p:nvPr/>
        </p:nvSpPr>
        <p:spPr bwMode="auto">
          <a:xfrm>
            <a:off x="3282220" y="4116244"/>
            <a:ext cx="8560530"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latin typeface="+mj-lt"/>
                <a:ea typeface="Segoe UI" pitchFamily="34" charset="0"/>
                <a:cs typeface="Segoe UI" pitchFamily="34" charset="0"/>
              </a:rPr>
              <a:t>IMPORTANT: </a:t>
            </a:r>
            <a:r>
              <a:rPr lang="en-US" sz="1600" dirty="0">
                <a:solidFill>
                  <a:schemeClr val="tx1"/>
                </a:solidFill>
                <a:ea typeface="Segoe UI" pitchFamily="34" charset="0"/>
                <a:cs typeface="Segoe UI" pitchFamily="34" charset="0"/>
              </a:rPr>
              <a:t>The database has not yet been provisioned</a:t>
            </a:r>
          </a:p>
        </p:txBody>
      </p:sp>
      <p:pic>
        <p:nvPicPr>
          <p:cNvPr id="11" name="Picture 10">
            <a:extLst>
              <a:ext uri="{FF2B5EF4-FFF2-40B4-BE49-F238E27FC236}">
                <a16:creationId xmlns:a16="http://schemas.microsoft.com/office/drawing/2014/main" id="{198CF7C3-03E3-47AF-9F9E-C09E3BC98E9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39825" y="4695739"/>
            <a:ext cx="121920" cy="121920"/>
          </a:xfrm>
          <a:prstGeom prst="rect">
            <a:avLst/>
          </a:prstGeom>
        </p:spPr>
      </p:pic>
      <p:sp>
        <p:nvSpPr>
          <p:cNvPr id="142" name="Rectangle 141">
            <a:extLst>
              <a:ext uri="{FF2B5EF4-FFF2-40B4-BE49-F238E27FC236}">
                <a16:creationId xmlns:a16="http://schemas.microsoft.com/office/drawing/2014/main" id="{5C2D34AC-51A5-493B-834F-05234520DFC7}"/>
              </a:ext>
            </a:extLst>
          </p:cNvPr>
          <p:cNvSpPr/>
          <p:nvPr/>
        </p:nvSpPr>
        <p:spPr bwMode="auto">
          <a:xfrm>
            <a:off x="3822878" y="4652163"/>
            <a:ext cx="7994472"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latin typeface="+mj-lt"/>
                <a:ea typeface="Segoe UI" pitchFamily="34" charset="0"/>
                <a:cs typeface="Segoe UI" pitchFamily="34" charset="0"/>
              </a:rPr>
              <a:t>Select the environment </a:t>
            </a:r>
            <a:r>
              <a:rPr lang="en-US" sz="1600" dirty="0">
                <a:solidFill>
                  <a:schemeClr val="tx1"/>
                </a:solidFill>
                <a:ea typeface="Segoe UI" pitchFamily="34" charset="0"/>
                <a:cs typeface="Segoe UI" pitchFamily="34" charset="0"/>
              </a:rPr>
              <a:t>you just created</a:t>
            </a:r>
          </a:p>
        </p:txBody>
      </p:sp>
      <p:pic>
        <p:nvPicPr>
          <p:cNvPr id="12" name="Picture 11">
            <a:extLst>
              <a:ext uri="{FF2B5EF4-FFF2-40B4-BE49-F238E27FC236}">
                <a16:creationId xmlns:a16="http://schemas.microsoft.com/office/drawing/2014/main" id="{3294677B-B360-4866-8736-EDBBEA0FFE0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068690" y="5231658"/>
            <a:ext cx="121920" cy="121920"/>
          </a:xfrm>
          <a:prstGeom prst="rect">
            <a:avLst/>
          </a:prstGeom>
        </p:spPr>
      </p:pic>
      <p:sp>
        <p:nvSpPr>
          <p:cNvPr id="147" name="Rectangle 146">
            <a:extLst>
              <a:ext uri="{FF2B5EF4-FFF2-40B4-BE49-F238E27FC236}">
                <a16:creationId xmlns:a16="http://schemas.microsoft.com/office/drawing/2014/main" id="{2ADEA230-FBED-4FF8-93A1-39D090EF892C}"/>
              </a:ext>
            </a:extLst>
          </p:cNvPr>
          <p:cNvSpPr/>
          <p:nvPr/>
        </p:nvSpPr>
        <p:spPr bwMode="auto">
          <a:xfrm>
            <a:off x="4351743" y="5188082"/>
            <a:ext cx="7471958"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Wait for the </a:t>
            </a:r>
            <a:r>
              <a:rPr lang="en-US" sz="1600" dirty="0">
                <a:solidFill>
                  <a:schemeClr val="tx1"/>
                </a:solidFill>
                <a:latin typeface="+mj-lt"/>
                <a:ea typeface="Segoe UI" pitchFamily="34" charset="0"/>
                <a:cs typeface="Segoe UI" pitchFamily="34" charset="0"/>
              </a:rPr>
              <a:t>“Provisioning database…” </a:t>
            </a:r>
            <a:r>
              <a:rPr lang="en-US" sz="1600" dirty="0">
                <a:solidFill>
                  <a:schemeClr val="tx1"/>
                </a:solidFill>
                <a:ea typeface="Segoe UI" pitchFamily="34" charset="0"/>
                <a:cs typeface="Segoe UI" pitchFamily="34" charset="0"/>
              </a:rPr>
              <a:t>message to go away</a:t>
            </a:r>
          </a:p>
        </p:txBody>
      </p:sp>
      <p:pic>
        <p:nvPicPr>
          <p:cNvPr id="13" name="Picture 12">
            <a:extLst>
              <a:ext uri="{FF2B5EF4-FFF2-40B4-BE49-F238E27FC236}">
                <a16:creationId xmlns:a16="http://schemas.microsoft.com/office/drawing/2014/main" id="{C299223B-F064-46B9-A45A-804A07C96D8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87575" y="5767577"/>
            <a:ext cx="121920" cy="121920"/>
          </a:xfrm>
          <a:prstGeom prst="rect">
            <a:avLst/>
          </a:prstGeom>
        </p:spPr>
      </p:pic>
      <p:sp>
        <p:nvSpPr>
          <p:cNvPr id="152" name="Rectangle 151">
            <a:extLst>
              <a:ext uri="{FF2B5EF4-FFF2-40B4-BE49-F238E27FC236}">
                <a16:creationId xmlns:a16="http://schemas.microsoft.com/office/drawing/2014/main" id="{2CB73A3B-4D04-49F4-B6EC-EA552721CC49}"/>
              </a:ext>
            </a:extLst>
          </p:cNvPr>
          <p:cNvSpPr/>
          <p:nvPr/>
        </p:nvSpPr>
        <p:spPr bwMode="auto">
          <a:xfrm>
            <a:off x="4870628" y="5724001"/>
            <a:ext cx="6876872"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You may need to refresh the screen every couple of minutes</a:t>
            </a:r>
          </a:p>
        </p:txBody>
      </p:sp>
      <p:pic>
        <p:nvPicPr>
          <p:cNvPr id="14" name="Picture 13">
            <a:extLst>
              <a:ext uri="{FF2B5EF4-FFF2-40B4-BE49-F238E27FC236}">
                <a16:creationId xmlns:a16="http://schemas.microsoft.com/office/drawing/2014/main" id="{7A95F13E-2FF6-461F-827D-EA3D0CA590E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41840" y="6303500"/>
            <a:ext cx="121920" cy="121920"/>
          </a:xfrm>
          <a:prstGeom prst="rect">
            <a:avLst/>
          </a:prstGeom>
        </p:spPr>
      </p:pic>
      <p:sp>
        <p:nvSpPr>
          <p:cNvPr id="157" name="Rectangle 156">
            <a:extLst>
              <a:ext uri="{FF2B5EF4-FFF2-40B4-BE49-F238E27FC236}">
                <a16:creationId xmlns:a16="http://schemas.microsoft.com/office/drawing/2014/main" id="{D4AD76C5-0F1D-462D-A401-9AB5B26B1D81}"/>
              </a:ext>
            </a:extLst>
          </p:cNvPr>
          <p:cNvSpPr/>
          <p:nvPr/>
        </p:nvSpPr>
        <p:spPr bwMode="auto">
          <a:xfrm>
            <a:off x="5424892" y="6259924"/>
            <a:ext cx="6388829"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Once the provisioning is complete, then proceed to create apps in</a:t>
            </a:r>
            <a:br>
              <a:rPr lang="en-US" sz="1600" dirty="0">
                <a:solidFill>
                  <a:schemeClr val="tx1"/>
                </a:solidFill>
                <a:ea typeface="Segoe UI" pitchFamily="34" charset="0"/>
                <a:cs typeface="Segoe UI" pitchFamily="34" charset="0"/>
              </a:rPr>
            </a:br>
            <a:r>
              <a:rPr lang="en-US" sz="1600" dirty="0">
                <a:solidFill>
                  <a:schemeClr val="tx1"/>
                </a:solidFill>
                <a:ea typeface="Segoe UI" pitchFamily="34" charset="0"/>
                <a:cs typeface="Segoe UI" pitchFamily="34" charset="0"/>
              </a:rPr>
              <a:t>the environment</a:t>
            </a:r>
          </a:p>
        </p:txBody>
      </p:sp>
      <p:sp>
        <p:nvSpPr>
          <p:cNvPr id="176" name="Freeform: Shape 175">
            <a:extLst>
              <a:ext uri="{FF2B5EF4-FFF2-40B4-BE49-F238E27FC236}">
                <a16:creationId xmlns:a16="http://schemas.microsoft.com/office/drawing/2014/main" id="{7A41E3D5-F6B7-4810-B32B-9EA12DD860E3}"/>
              </a:ext>
              <a:ext uri="{C183D7F6-B498-43B3-948B-1728B52AA6E4}">
                <adec:decorative xmlns:adec="http://schemas.microsoft.com/office/drawing/2017/decorative" val="1"/>
              </a:ext>
            </a:extLst>
          </p:cNvPr>
          <p:cNvSpPr/>
          <p:nvPr/>
        </p:nvSpPr>
        <p:spPr bwMode="auto">
          <a:xfrm flipH="1">
            <a:off x="1" y="1787071"/>
            <a:ext cx="5083629" cy="5083630"/>
          </a:xfrm>
          <a:custGeom>
            <a:avLst/>
            <a:gdLst>
              <a:gd name="connsiteX0" fmla="*/ 5083629 w 5083629"/>
              <a:gd name="connsiteY0" fmla="*/ 0 h 5083630"/>
              <a:gd name="connsiteX1" fmla="*/ 0 w 5083629"/>
              <a:gd name="connsiteY1" fmla="*/ 5083630 h 5083630"/>
              <a:gd name="connsiteX2" fmla="*/ 5083629 w 5083629"/>
              <a:gd name="connsiteY2" fmla="*/ 5083630 h 5083630"/>
            </a:gdLst>
            <a:ahLst/>
            <a:cxnLst>
              <a:cxn ang="0">
                <a:pos x="connsiteX0" y="connsiteY0"/>
              </a:cxn>
              <a:cxn ang="0">
                <a:pos x="connsiteX1" y="connsiteY1"/>
              </a:cxn>
              <a:cxn ang="0">
                <a:pos x="connsiteX2" y="connsiteY2"/>
              </a:cxn>
            </a:cxnLst>
            <a:rect l="l" t="t" r="r" b="b"/>
            <a:pathLst>
              <a:path w="5083629" h="5083630">
                <a:moveTo>
                  <a:pt x="5083629" y="0"/>
                </a:moveTo>
                <a:lnTo>
                  <a:pt x="0" y="5083630"/>
                </a:lnTo>
                <a:lnTo>
                  <a:pt x="5083629" y="5083630"/>
                </a:lnTo>
                <a:close/>
              </a:path>
            </a:pathLst>
          </a:custGeom>
          <a:solidFill>
            <a:srgbClr val="EAEAEA">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1946F858-F088-4572-BB06-06A2AE887D18}"/>
              </a:ext>
              <a:ext uri="{C183D7F6-B498-43B3-948B-1728B52AA6E4}">
                <adec:decorative xmlns:adec="http://schemas.microsoft.com/office/drawing/2017/decorative" val="1"/>
              </a:ext>
            </a:extLst>
          </p:cNvPr>
          <p:cNvSpPr/>
          <p:nvPr/>
        </p:nvSpPr>
        <p:spPr bwMode="auto">
          <a:xfrm flipH="1">
            <a:off x="-5291" y="5878286"/>
            <a:ext cx="958125" cy="979714"/>
          </a:xfrm>
          <a:custGeom>
            <a:avLst/>
            <a:gdLst>
              <a:gd name="connsiteX0" fmla="*/ 1609389 w 1609389"/>
              <a:gd name="connsiteY0" fmla="*/ 779588 h 779588"/>
              <a:gd name="connsiteX1" fmla="*/ 779589 w 1609389"/>
              <a:gd name="connsiteY1" fmla="*/ 0 h 779588"/>
              <a:gd name="connsiteX2" fmla="*/ 0 w 1609389"/>
              <a:gd name="connsiteY2" fmla="*/ 779588 h 779588"/>
              <a:gd name="connsiteX0" fmla="*/ 1609389 w 1669284"/>
              <a:gd name="connsiteY0" fmla="*/ 779588 h 839483"/>
              <a:gd name="connsiteX1" fmla="*/ 779589 w 1669284"/>
              <a:gd name="connsiteY1" fmla="*/ 0 h 839483"/>
              <a:gd name="connsiteX2" fmla="*/ 0 w 1669284"/>
              <a:gd name="connsiteY2" fmla="*/ 779588 h 839483"/>
              <a:gd name="connsiteX3" fmla="*/ 1669284 w 1669284"/>
              <a:gd name="connsiteY3" fmla="*/ 839483 h 839483"/>
              <a:gd name="connsiteX0" fmla="*/ 779589 w 1669284"/>
              <a:gd name="connsiteY0" fmla="*/ 0 h 839483"/>
              <a:gd name="connsiteX1" fmla="*/ 0 w 1669284"/>
              <a:gd name="connsiteY1" fmla="*/ 779588 h 839483"/>
              <a:gd name="connsiteX2" fmla="*/ 1669284 w 1669284"/>
              <a:gd name="connsiteY2" fmla="*/ 839483 h 839483"/>
              <a:gd name="connsiteX0" fmla="*/ 779589 w 779589"/>
              <a:gd name="connsiteY0" fmla="*/ 0 h 779588"/>
              <a:gd name="connsiteX1" fmla="*/ 0 w 779589"/>
              <a:gd name="connsiteY1" fmla="*/ 779588 h 779588"/>
              <a:gd name="connsiteX0" fmla="*/ 886069 w 886069"/>
              <a:gd name="connsiteY0" fmla="*/ 0 h 906034"/>
              <a:gd name="connsiteX1" fmla="*/ 0 w 886069"/>
              <a:gd name="connsiteY1" fmla="*/ 906034 h 906034"/>
            </a:gdLst>
            <a:ahLst/>
            <a:cxnLst>
              <a:cxn ang="0">
                <a:pos x="connsiteX0" y="connsiteY0"/>
              </a:cxn>
              <a:cxn ang="0">
                <a:pos x="connsiteX1" y="connsiteY1"/>
              </a:cxn>
            </a:cxnLst>
            <a:rect l="l" t="t" r="r" b="b"/>
            <a:pathLst>
              <a:path w="886069" h="906034">
                <a:moveTo>
                  <a:pt x="886069" y="0"/>
                </a:moveTo>
                <a:lnTo>
                  <a:pt x="0" y="906034"/>
                </a:lnTo>
              </a:path>
            </a:pathLst>
          </a:cu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4" name="Graphic 72">
            <a:extLst>
              <a:ext uri="{FF2B5EF4-FFF2-40B4-BE49-F238E27FC236}">
                <a16:creationId xmlns:a16="http://schemas.microsoft.com/office/drawing/2014/main" id="{0C99D63A-4FAA-491C-AA41-EA1ABFF34692}"/>
              </a:ext>
              <a:ext uri="{C183D7F6-B498-43B3-948B-1728B52AA6E4}">
                <adec:decorative xmlns:adec="http://schemas.microsoft.com/office/drawing/2017/decorative" val="1"/>
              </a:ext>
            </a:extLst>
          </p:cNvPr>
          <p:cNvSpPr/>
          <p:nvPr/>
        </p:nvSpPr>
        <p:spPr>
          <a:xfrm>
            <a:off x="636119" y="5080000"/>
            <a:ext cx="936234" cy="1153006"/>
          </a:xfrm>
          <a:custGeom>
            <a:avLst/>
            <a:gdLst>
              <a:gd name="connsiteX0" fmla="*/ 387001 w 773906"/>
              <a:gd name="connsiteY0" fmla="*/ 253079 h 953095"/>
              <a:gd name="connsiteX1" fmla="*/ 0 w 773906"/>
              <a:gd name="connsiteY1" fmla="*/ 126587 h 953095"/>
              <a:gd name="connsiteX2" fmla="*/ 387001 w 773906"/>
              <a:gd name="connsiteY2" fmla="*/ 0 h 953095"/>
              <a:gd name="connsiteX3" fmla="*/ 773906 w 773906"/>
              <a:gd name="connsiteY3" fmla="*/ 126587 h 953095"/>
              <a:gd name="connsiteX4" fmla="*/ 387001 w 773906"/>
              <a:gd name="connsiteY4" fmla="*/ 253079 h 953095"/>
              <a:gd name="connsiteX5" fmla="*/ 0 w 773906"/>
              <a:gd name="connsiteY5" fmla="*/ 227171 h 953095"/>
              <a:gd name="connsiteX6" fmla="*/ 0 w 773906"/>
              <a:gd name="connsiteY6" fmla="*/ 401860 h 953095"/>
              <a:gd name="connsiteX7" fmla="*/ 387001 w 773906"/>
              <a:gd name="connsiteY7" fmla="*/ 491204 h 953095"/>
              <a:gd name="connsiteX8" fmla="*/ 773906 w 773906"/>
              <a:gd name="connsiteY8" fmla="*/ 401860 h 953095"/>
              <a:gd name="connsiteX9" fmla="*/ 773906 w 773906"/>
              <a:gd name="connsiteY9" fmla="*/ 227171 h 953095"/>
              <a:gd name="connsiteX10" fmla="*/ 0 w 773906"/>
              <a:gd name="connsiteY10" fmla="*/ 481394 h 953095"/>
              <a:gd name="connsiteX11" fmla="*/ 0 w 773906"/>
              <a:gd name="connsiteY11" fmla="*/ 639985 h 953095"/>
              <a:gd name="connsiteX12" fmla="*/ 387001 w 773906"/>
              <a:gd name="connsiteY12" fmla="*/ 729329 h 953095"/>
              <a:gd name="connsiteX13" fmla="*/ 773906 w 773906"/>
              <a:gd name="connsiteY13" fmla="*/ 639985 h 953095"/>
              <a:gd name="connsiteX14" fmla="*/ 773906 w 773906"/>
              <a:gd name="connsiteY14" fmla="*/ 481394 h 953095"/>
              <a:gd name="connsiteX15" fmla="*/ 0 w 773906"/>
              <a:gd name="connsiteY15" fmla="*/ 719519 h 953095"/>
              <a:gd name="connsiteX16" fmla="*/ 0 w 773906"/>
              <a:gd name="connsiteY16" fmla="*/ 830294 h 953095"/>
              <a:gd name="connsiteX17" fmla="*/ 773906 w 773906"/>
              <a:gd name="connsiteY17" fmla="*/ 830294 h 953095"/>
              <a:gd name="connsiteX18" fmla="*/ 773906 w 773906"/>
              <a:gd name="connsiteY18" fmla="*/ 719519 h 9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906" h="953095">
                <a:moveTo>
                  <a:pt x="387001" y="253079"/>
                </a:moveTo>
                <a:cubicBezTo>
                  <a:pt x="173260" y="253079"/>
                  <a:pt x="0" y="196405"/>
                  <a:pt x="0" y="126587"/>
                </a:cubicBezTo>
                <a:cubicBezTo>
                  <a:pt x="0" y="56769"/>
                  <a:pt x="173260" y="0"/>
                  <a:pt x="387001" y="0"/>
                </a:cubicBezTo>
                <a:cubicBezTo>
                  <a:pt x="600742" y="0"/>
                  <a:pt x="773906" y="56769"/>
                  <a:pt x="773906" y="126587"/>
                </a:cubicBezTo>
                <a:cubicBezTo>
                  <a:pt x="773906" y="196405"/>
                  <a:pt x="600742" y="253079"/>
                  <a:pt x="387001" y="253079"/>
                </a:cubicBezTo>
                <a:close/>
                <a:moveTo>
                  <a:pt x="0" y="227171"/>
                </a:moveTo>
                <a:lnTo>
                  <a:pt x="0" y="401860"/>
                </a:lnTo>
                <a:cubicBezTo>
                  <a:pt x="0" y="428530"/>
                  <a:pt x="131731" y="491204"/>
                  <a:pt x="387001" y="491204"/>
                </a:cubicBezTo>
                <a:cubicBezTo>
                  <a:pt x="642271" y="491204"/>
                  <a:pt x="773906" y="428530"/>
                  <a:pt x="773906" y="401860"/>
                </a:cubicBezTo>
                <a:lnTo>
                  <a:pt x="773906" y="227171"/>
                </a:lnTo>
                <a:moveTo>
                  <a:pt x="0" y="481394"/>
                </a:moveTo>
                <a:lnTo>
                  <a:pt x="0" y="639985"/>
                </a:lnTo>
                <a:cubicBezTo>
                  <a:pt x="0" y="666655"/>
                  <a:pt x="131731" y="729329"/>
                  <a:pt x="387001" y="729329"/>
                </a:cubicBezTo>
                <a:cubicBezTo>
                  <a:pt x="642271" y="729329"/>
                  <a:pt x="773906" y="666655"/>
                  <a:pt x="773906" y="639985"/>
                </a:cubicBezTo>
                <a:lnTo>
                  <a:pt x="773906" y="481394"/>
                </a:lnTo>
                <a:moveTo>
                  <a:pt x="0" y="719519"/>
                </a:moveTo>
                <a:lnTo>
                  <a:pt x="0" y="830294"/>
                </a:lnTo>
                <a:cubicBezTo>
                  <a:pt x="0" y="994029"/>
                  <a:pt x="773906" y="994029"/>
                  <a:pt x="773906" y="830294"/>
                </a:cubicBezTo>
                <a:lnTo>
                  <a:pt x="773906" y="719519"/>
                </a:lnTo>
              </a:path>
            </a:pathLst>
          </a:custGeom>
          <a:noFill/>
          <a:ln w="12700" cap="flat">
            <a:solidFill>
              <a:schemeClr val="bg1">
                <a:lumMod val="50000"/>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IN"/>
          </a:p>
        </p:txBody>
      </p:sp>
    </p:spTree>
    <p:extLst>
      <p:ext uri="{BB962C8B-B14F-4D97-AF65-F5344CB8AC3E}">
        <p14:creationId xmlns:p14="http://schemas.microsoft.com/office/powerpoint/2010/main" val="4168066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BEDB75-6EB7-4330-8AF2-C4A07CE1F20D}"/>
              </a:ext>
            </a:extLst>
          </p:cNvPr>
          <p:cNvSpPr>
            <a:spLocks noGrp="1"/>
          </p:cNvSpPr>
          <p:nvPr>
            <p:ph type="title" idx="4294967295"/>
          </p:nvPr>
        </p:nvSpPr>
        <p:spPr>
          <a:xfrm>
            <a:off x="304800" y="2403474"/>
            <a:ext cx="11586711" cy="1135063"/>
          </a:xfrm>
        </p:spPr>
        <p:txBody>
          <a:bodyPr anchor="ctr"/>
          <a:lstStyle/>
          <a:p>
            <a:r>
              <a:rPr lang="en-IN" sz="4800" dirty="0"/>
              <a:t>Hands-on-lab 1</a:t>
            </a:r>
          </a:p>
        </p:txBody>
      </p:sp>
      <p:sp>
        <p:nvSpPr>
          <p:cNvPr id="7" name="Title 1">
            <a:extLst>
              <a:ext uri="{FF2B5EF4-FFF2-40B4-BE49-F238E27FC236}">
                <a16:creationId xmlns:a16="http://schemas.microsoft.com/office/drawing/2014/main" id="{DDFE5E3D-6912-41C5-8417-76E42416C6E7}"/>
              </a:ext>
            </a:extLst>
          </p:cNvPr>
          <p:cNvSpPr txBox="1">
            <a:spLocks/>
          </p:cNvSpPr>
          <p:nvPr/>
        </p:nvSpPr>
        <p:spPr>
          <a:xfrm>
            <a:off x="304800" y="3261108"/>
            <a:ext cx="7073900" cy="984250"/>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3200" b="1" dirty="0"/>
              <a:t>Module 1: Power Apps Canvas App</a:t>
            </a:r>
          </a:p>
        </p:txBody>
      </p:sp>
    </p:spTree>
    <p:extLst>
      <p:ext uri="{BB962C8B-B14F-4D97-AF65-F5344CB8AC3E}">
        <p14:creationId xmlns:p14="http://schemas.microsoft.com/office/powerpoint/2010/main" val="739031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68AFFF1E-07E1-4C58-8296-B9717EFA0E55}"/>
              </a:ext>
              <a:ext uri="{C183D7F6-B498-43B3-948B-1728B52AA6E4}">
                <adec:decorative xmlns:adec="http://schemas.microsoft.com/office/drawing/2017/decorative" val="1"/>
              </a:ext>
            </a:extLst>
          </p:cNvPr>
          <p:cNvSpPr/>
          <p:nvPr/>
        </p:nvSpPr>
        <p:spPr bwMode="auto">
          <a:xfrm flipH="1">
            <a:off x="10537370" y="0"/>
            <a:ext cx="1654630" cy="132944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Freeform: Shape 201">
            <a:extLst>
              <a:ext uri="{FF2B5EF4-FFF2-40B4-BE49-F238E27FC236}">
                <a16:creationId xmlns:a16="http://schemas.microsoft.com/office/drawing/2014/main" id="{822BEBB2-AB61-4F34-B985-95E593BA43A9}"/>
              </a:ext>
              <a:ext uri="{C183D7F6-B498-43B3-948B-1728B52AA6E4}">
                <adec:decorative xmlns:adec="http://schemas.microsoft.com/office/drawing/2017/decorative" val="1"/>
              </a:ext>
            </a:extLst>
          </p:cNvPr>
          <p:cNvSpPr/>
          <p:nvPr/>
        </p:nvSpPr>
        <p:spPr bwMode="auto">
          <a:xfrm flipH="1">
            <a:off x="10537370" y="0"/>
            <a:ext cx="1654630" cy="132944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Freeform: Shape 202">
            <a:extLst>
              <a:ext uri="{FF2B5EF4-FFF2-40B4-BE49-F238E27FC236}">
                <a16:creationId xmlns:a16="http://schemas.microsoft.com/office/drawing/2014/main" id="{AD7EA0FC-00D3-43FB-B47E-4499476828B0}"/>
              </a:ext>
              <a:ext uri="{C183D7F6-B498-43B3-948B-1728B52AA6E4}">
                <adec:decorative xmlns:adec="http://schemas.microsoft.com/office/drawing/2017/decorative" val="1"/>
              </a:ext>
            </a:extLst>
          </p:cNvPr>
          <p:cNvSpPr/>
          <p:nvPr/>
        </p:nvSpPr>
        <p:spPr bwMode="auto">
          <a:xfrm rot="5400000" flipH="1">
            <a:off x="7401437" y="-14517"/>
            <a:ext cx="4920345" cy="4920346"/>
          </a:xfrm>
          <a:custGeom>
            <a:avLst/>
            <a:gdLst>
              <a:gd name="connsiteX0" fmla="*/ 0 w 4310219"/>
              <a:gd name="connsiteY0" fmla="*/ 0 h 6166514"/>
              <a:gd name="connsiteX1" fmla="*/ 0 w 4310219"/>
              <a:gd name="connsiteY1" fmla="*/ 6166514 h 6166514"/>
              <a:gd name="connsiteX2" fmla="*/ 2453924 w 4310219"/>
              <a:gd name="connsiteY2" fmla="*/ 6166514 h 6166514"/>
              <a:gd name="connsiteX3" fmla="*/ 4310219 w 4310219"/>
              <a:gd name="connsiteY3" fmla="*/ 4310220 h 6166514"/>
              <a:gd name="connsiteX0" fmla="*/ 2453924 w 4310219"/>
              <a:gd name="connsiteY0" fmla="*/ 6166514 h 6197876"/>
              <a:gd name="connsiteX1" fmla="*/ 4310219 w 4310219"/>
              <a:gd name="connsiteY1" fmla="*/ 4310220 h 6197876"/>
              <a:gd name="connsiteX2" fmla="*/ 0 w 4310219"/>
              <a:gd name="connsiteY2" fmla="*/ 0 h 6197876"/>
              <a:gd name="connsiteX3" fmla="*/ 0 w 4310219"/>
              <a:gd name="connsiteY3" fmla="*/ 6166514 h 6197876"/>
              <a:gd name="connsiteX4" fmla="*/ 2485286 w 4310219"/>
              <a:gd name="connsiteY4" fmla="*/ 6197876 h 6197876"/>
              <a:gd name="connsiteX0" fmla="*/ 2453924 w 4310219"/>
              <a:gd name="connsiteY0" fmla="*/ 6166514 h 6166514"/>
              <a:gd name="connsiteX1" fmla="*/ 4310219 w 4310219"/>
              <a:gd name="connsiteY1" fmla="*/ 4310220 h 6166514"/>
              <a:gd name="connsiteX2" fmla="*/ 0 w 4310219"/>
              <a:gd name="connsiteY2" fmla="*/ 0 h 6166514"/>
              <a:gd name="connsiteX3" fmla="*/ 0 w 4310219"/>
              <a:gd name="connsiteY3" fmla="*/ 6166514 h 6166514"/>
              <a:gd name="connsiteX0" fmla="*/ 4310219 w 4310219"/>
              <a:gd name="connsiteY0" fmla="*/ 4310220 h 6166514"/>
              <a:gd name="connsiteX1" fmla="*/ 0 w 4310219"/>
              <a:gd name="connsiteY1" fmla="*/ 0 h 6166514"/>
              <a:gd name="connsiteX2" fmla="*/ 0 w 4310219"/>
              <a:gd name="connsiteY2" fmla="*/ 6166514 h 6166514"/>
              <a:gd name="connsiteX0" fmla="*/ 4310219 w 4310219"/>
              <a:gd name="connsiteY0" fmla="*/ 4310220 h 4310220"/>
              <a:gd name="connsiteX1" fmla="*/ 0 w 4310219"/>
              <a:gd name="connsiteY1" fmla="*/ 0 h 4310220"/>
            </a:gdLst>
            <a:ahLst/>
            <a:cxnLst>
              <a:cxn ang="0">
                <a:pos x="connsiteX0" y="connsiteY0"/>
              </a:cxn>
              <a:cxn ang="0">
                <a:pos x="connsiteX1" y="connsiteY1"/>
              </a:cxn>
            </a:cxnLst>
            <a:rect l="l" t="t" r="r" b="b"/>
            <a:pathLst>
              <a:path w="4310219" h="4310220">
                <a:moveTo>
                  <a:pt x="4310219" y="4310220"/>
                </a:moveTo>
                <a:lnTo>
                  <a:pt x="0" y="0"/>
                </a:lnTo>
              </a:path>
            </a:pathLst>
          </a:custGeom>
          <a:noFill/>
          <a:ln w="1270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204" name="Freeform: Shape 203">
            <a:extLst>
              <a:ext uri="{FF2B5EF4-FFF2-40B4-BE49-F238E27FC236}">
                <a16:creationId xmlns:a16="http://schemas.microsoft.com/office/drawing/2014/main" id="{330A917E-A8E9-4711-9182-7A5E9D579040}"/>
              </a:ext>
              <a:ext uri="{C183D7F6-B498-43B3-948B-1728B52AA6E4}">
                <adec:decorative xmlns:adec="http://schemas.microsoft.com/office/drawing/2017/decorative" val="1"/>
              </a:ext>
            </a:extLst>
          </p:cNvPr>
          <p:cNvSpPr/>
          <p:nvPr/>
        </p:nvSpPr>
        <p:spPr bwMode="auto">
          <a:xfrm rot="5400000" flipH="1">
            <a:off x="2667000" y="-2666999"/>
            <a:ext cx="6857999" cy="12191998"/>
          </a:xfrm>
          <a:custGeom>
            <a:avLst/>
            <a:gdLst>
              <a:gd name="connsiteX0" fmla="*/ 6857999 w 6857999"/>
              <a:gd name="connsiteY0" fmla="*/ 12191998 h 12191998"/>
              <a:gd name="connsiteX1" fmla="*/ 6857999 w 6857999"/>
              <a:gd name="connsiteY1" fmla="*/ 4909395 h 12191998"/>
              <a:gd name="connsiteX2" fmla="*/ 1948605 w 6857999"/>
              <a:gd name="connsiteY2" fmla="*/ 0 h 12191998"/>
              <a:gd name="connsiteX3" fmla="*/ 0 w 6857999"/>
              <a:gd name="connsiteY3" fmla="*/ 0 h 12191998"/>
              <a:gd name="connsiteX4" fmla="*/ 0 w 6857999"/>
              <a:gd name="connsiteY4" fmla="*/ 12191998 h 1219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999" h="12191998">
                <a:moveTo>
                  <a:pt x="6857999" y="12191998"/>
                </a:moveTo>
                <a:lnTo>
                  <a:pt x="6857999" y="4909395"/>
                </a:lnTo>
                <a:lnTo>
                  <a:pt x="1948605" y="0"/>
                </a:lnTo>
                <a:lnTo>
                  <a:pt x="0" y="0"/>
                </a:lnTo>
                <a:lnTo>
                  <a:pt x="0" y="12191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205" name="Title 6">
            <a:extLst>
              <a:ext uri="{FF2B5EF4-FFF2-40B4-BE49-F238E27FC236}">
                <a16:creationId xmlns:a16="http://schemas.microsoft.com/office/drawing/2014/main" id="{5187754A-55EF-44D3-AD72-97ACA6001DB2}"/>
              </a:ext>
            </a:extLst>
          </p:cNvPr>
          <p:cNvSpPr>
            <a:spLocks noGrp="1"/>
          </p:cNvSpPr>
          <p:nvPr>
            <p:ph type="title"/>
          </p:nvPr>
        </p:nvSpPr>
        <p:spPr>
          <a:xfrm>
            <a:off x="304800" y="792376"/>
            <a:ext cx="11908064" cy="578926"/>
          </a:xfrm>
        </p:spPr>
        <p:txBody>
          <a:bodyPr/>
          <a:lstStyle/>
          <a:p>
            <a:r>
              <a:rPr lang="en-IN" dirty="0"/>
              <a:t>Module 1:Learning objectives</a:t>
            </a:r>
          </a:p>
        </p:txBody>
      </p:sp>
      <p:grpSp>
        <p:nvGrpSpPr>
          <p:cNvPr id="206" name="Group 205" descr="A breadcrumb of Canvas App">
            <a:extLst>
              <a:ext uri="{FF2B5EF4-FFF2-40B4-BE49-F238E27FC236}">
                <a16:creationId xmlns:a16="http://schemas.microsoft.com/office/drawing/2014/main" id="{335373AE-1DB4-4021-B366-FABC8ABAF24C}"/>
              </a:ext>
            </a:extLst>
          </p:cNvPr>
          <p:cNvGrpSpPr/>
          <p:nvPr/>
        </p:nvGrpSpPr>
        <p:grpSpPr>
          <a:xfrm>
            <a:off x="7412527" y="141681"/>
            <a:ext cx="1024061" cy="818743"/>
            <a:chOff x="7415641" y="138519"/>
            <a:chExt cx="1024061" cy="818743"/>
          </a:xfrm>
        </p:grpSpPr>
        <p:sp>
          <p:nvSpPr>
            <p:cNvPr id="207" name="Oval 206">
              <a:extLst>
                <a:ext uri="{FF2B5EF4-FFF2-40B4-BE49-F238E27FC236}">
                  <a16:creationId xmlns:a16="http://schemas.microsoft.com/office/drawing/2014/main" id="{8F7553D7-2FE5-449F-A78A-962BBFEA60FF}"/>
                </a:ext>
                <a:ext uri="{C183D7F6-B498-43B3-948B-1728B52AA6E4}">
                  <adec:decorative xmlns:adec="http://schemas.microsoft.com/office/drawing/2017/decorative" val="1"/>
                </a:ext>
              </a:extLst>
            </p:cNvPr>
            <p:cNvSpPr/>
            <p:nvPr/>
          </p:nvSpPr>
          <p:spPr bwMode="auto">
            <a:xfrm rot="17738030">
              <a:off x="7415641"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208" name="Group 207">
              <a:extLst>
                <a:ext uri="{FF2B5EF4-FFF2-40B4-BE49-F238E27FC236}">
                  <a16:creationId xmlns:a16="http://schemas.microsoft.com/office/drawing/2014/main" id="{5A7E41CC-C6EC-4448-926A-59073C0E3779}"/>
                </a:ext>
              </a:extLst>
            </p:cNvPr>
            <p:cNvGrpSpPr/>
            <p:nvPr/>
          </p:nvGrpSpPr>
          <p:grpSpPr>
            <a:xfrm>
              <a:off x="7462376" y="185254"/>
              <a:ext cx="977326" cy="725273"/>
              <a:chOff x="7462376" y="185254"/>
              <a:chExt cx="977326" cy="725273"/>
            </a:xfrm>
          </p:grpSpPr>
          <p:sp>
            <p:nvSpPr>
              <p:cNvPr id="209" name="Oval 208">
                <a:extLst>
                  <a:ext uri="{FF2B5EF4-FFF2-40B4-BE49-F238E27FC236}">
                    <a16:creationId xmlns:a16="http://schemas.microsoft.com/office/drawing/2014/main" id="{623BCC5B-BA43-49A7-8EC2-D69DE59303E1}"/>
                  </a:ext>
                  <a:ext uri="{C183D7F6-B498-43B3-948B-1728B52AA6E4}">
                    <adec:decorative xmlns:adec="http://schemas.microsoft.com/office/drawing/2017/decorative" val="1"/>
                  </a:ext>
                </a:extLst>
              </p:cNvPr>
              <p:cNvSpPr/>
              <p:nvPr/>
            </p:nvSpPr>
            <p:spPr bwMode="auto">
              <a:xfrm>
                <a:off x="7462376"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210" name="Freeform: Shape 209">
                <a:extLst>
                  <a:ext uri="{FF2B5EF4-FFF2-40B4-BE49-F238E27FC236}">
                    <a16:creationId xmlns:a16="http://schemas.microsoft.com/office/drawing/2014/main" id="{B8D8BA2D-6A1B-4CE0-BE89-DF3682CE1732}"/>
                  </a:ext>
                  <a:ext uri="{C183D7F6-B498-43B3-948B-1728B52AA6E4}">
                    <adec:decorative xmlns:adec="http://schemas.microsoft.com/office/drawing/2017/decorative" val="1"/>
                  </a:ext>
                </a:extLst>
              </p:cNvPr>
              <p:cNvSpPr/>
              <p:nvPr/>
            </p:nvSpPr>
            <p:spPr bwMode="auto">
              <a:xfrm rot="5592036">
                <a:off x="8085917"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extLst>
                  <a:ext uri="{FF2B5EF4-FFF2-40B4-BE49-F238E27FC236}">
                    <a16:creationId xmlns:a16="http://schemas.microsoft.com/office/drawing/2014/main" id="{22321F38-B578-4053-B469-9DDAE9FCC522}"/>
                  </a:ext>
                </a:extLst>
              </p:cNvPr>
              <p:cNvSpPr/>
              <p:nvPr/>
            </p:nvSpPr>
            <p:spPr>
              <a:xfrm>
                <a:off x="7524098" y="354344"/>
                <a:ext cx="601829" cy="387093"/>
              </a:xfrm>
              <a:prstGeom prst="rect">
                <a:avLst/>
              </a:prstGeom>
            </p:spPr>
            <p:txBody>
              <a:bodyPr wrap="none">
                <a:noAutofit/>
              </a:bodyPr>
              <a:lstStyle/>
              <a:p>
                <a:pPr lvl="0" algn="ctr"/>
                <a:r>
                  <a:rPr lang="en-US" sz="1000" dirty="0">
                    <a:solidFill>
                      <a:schemeClr val="bg1"/>
                    </a:solidFill>
                    <a:latin typeface="Segoe UI Semibold"/>
                    <a:ea typeface="Segoe UI" pitchFamily="34" charset="0"/>
                    <a:cs typeface="Segoe UI" pitchFamily="34" charset="0"/>
                  </a:rPr>
                  <a:t>Canvas</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App</a:t>
                </a:r>
              </a:p>
            </p:txBody>
          </p:sp>
          <p:sp>
            <p:nvSpPr>
              <p:cNvPr id="212" name="CellPhone_video" title="Icon of a cellphone with a play sign on the screen">
                <a:extLst>
                  <a:ext uri="{FF2B5EF4-FFF2-40B4-BE49-F238E27FC236}">
                    <a16:creationId xmlns:a16="http://schemas.microsoft.com/office/drawing/2014/main" id="{0FFFD757-ECE2-4E3D-9087-90B17315269A}"/>
                  </a:ext>
                </a:extLst>
              </p:cNvPr>
              <p:cNvSpPr>
                <a:spLocks noChangeAspect="1" noEditPoints="1"/>
              </p:cNvSpPr>
              <p:nvPr/>
            </p:nvSpPr>
            <p:spPr bwMode="auto">
              <a:xfrm>
                <a:off x="7706285" y="350044"/>
                <a:ext cx="237454" cy="39569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pic>
        <p:nvPicPr>
          <p:cNvPr id="213" name="Picture 212" descr="Icon of a surface pen with a drawn line below it">
            <a:extLst>
              <a:ext uri="{FF2B5EF4-FFF2-40B4-BE49-F238E27FC236}">
                <a16:creationId xmlns:a16="http://schemas.microsoft.com/office/drawing/2014/main" id="{91CA1546-7A11-43E0-9EBD-53DC2FF189ED}"/>
              </a:ext>
            </a:extLst>
          </p:cNvPr>
          <p:cNvPicPr>
            <a:picLocks noChangeAspect="1"/>
          </p:cNvPicPr>
          <p:nvPr/>
        </p:nvPicPr>
        <p:blipFill>
          <a:blip r:embed="rId3"/>
          <a:stretch>
            <a:fillRect/>
          </a:stretch>
        </p:blipFill>
        <p:spPr>
          <a:xfrm>
            <a:off x="497511" y="1572513"/>
            <a:ext cx="534924" cy="536448"/>
          </a:xfrm>
          <a:prstGeom prst="rect">
            <a:avLst/>
          </a:prstGeom>
        </p:spPr>
      </p:pic>
      <p:sp>
        <p:nvSpPr>
          <p:cNvPr id="214" name="Text Placeholder 3">
            <a:extLst>
              <a:ext uri="{FF2B5EF4-FFF2-40B4-BE49-F238E27FC236}">
                <a16:creationId xmlns:a16="http://schemas.microsoft.com/office/drawing/2014/main" id="{F0ADF67C-4639-4F96-AE9F-58EC5711DFDB}"/>
              </a:ext>
            </a:extLst>
          </p:cNvPr>
          <p:cNvSpPr txBox="1">
            <a:spLocks/>
          </p:cNvSpPr>
          <p:nvPr/>
        </p:nvSpPr>
        <p:spPr>
          <a:xfrm>
            <a:off x="1131715" y="1621343"/>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Segoe UI Semilight" panose="020B0402040204020203" pitchFamily="34" charset="0"/>
              </a:rPr>
              <a:t>Sign-in and create a new Canvas App</a:t>
            </a:r>
          </a:p>
        </p:txBody>
      </p:sp>
      <p:pic>
        <p:nvPicPr>
          <p:cNvPr id="215" name="Picture 214" descr="Icon of three boxes in a bracket chart">
            <a:extLst>
              <a:ext uri="{FF2B5EF4-FFF2-40B4-BE49-F238E27FC236}">
                <a16:creationId xmlns:a16="http://schemas.microsoft.com/office/drawing/2014/main" id="{6AB2D49B-0527-4FE8-8F75-AAE911C88ED7}"/>
              </a:ext>
            </a:extLst>
          </p:cNvPr>
          <p:cNvPicPr>
            <a:picLocks noChangeAspect="1"/>
          </p:cNvPicPr>
          <p:nvPr/>
        </p:nvPicPr>
        <p:blipFill>
          <a:blip r:embed="rId4"/>
          <a:stretch>
            <a:fillRect/>
          </a:stretch>
        </p:blipFill>
        <p:spPr>
          <a:xfrm>
            <a:off x="497511" y="2423816"/>
            <a:ext cx="536448" cy="536448"/>
          </a:xfrm>
          <a:prstGeom prst="rect">
            <a:avLst/>
          </a:prstGeom>
        </p:spPr>
      </p:pic>
      <p:sp>
        <p:nvSpPr>
          <p:cNvPr id="216" name="Text Placeholder 3 - 1">
            <a:extLst>
              <a:ext uri="{FF2B5EF4-FFF2-40B4-BE49-F238E27FC236}">
                <a16:creationId xmlns:a16="http://schemas.microsoft.com/office/drawing/2014/main" id="{0222A5E4-DF1F-4326-AC80-68E09C3E6DB2}"/>
              </a:ext>
            </a:extLst>
          </p:cNvPr>
          <p:cNvSpPr txBox="1">
            <a:spLocks/>
          </p:cNvSpPr>
          <p:nvPr/>
        </p:nvSpPr>
        <p:spPr>
          <a:xfrm>
            <a:off x="1131715" y="2457659"/>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a:solidFill>
                  <a:schemeClr val="tx1"/>
                </a:solidFill>
                <a:latin typeface="+mj-lt"/>
              </a:rPr>
              <a:t>Connect to data sources</a:t>
            </a:r>
          </a:p>
        </p:txBody>
      </p:sp>
      <p:pic>
        <p:nvPicPr>
          <p:cNvPr id="217" name="Picture 216" descr="Icon of a funnel filter">
            <a:extLst>
              <a:ext uri="{FF2B5EF4-FFF2-40B4-BE49-F238E27FC236}">
                <a16:creationId xmlns:a16="http://schemas.microsoft.com/office/drawing/2014/main" id="{F8A2A76E-E005-4AA5-AEE1-B600D09CC5AA}"/>
              </a:ext>
            </a:extLst>
          </p:cNvPr>
          <p:cNvPicPr>
            <a:picLocks noChangeAspect="1"/>
          </p:cNvPicPr>
          <p:nvPr/>
        </p:nvPicPr>
        <p:blipFill>
          <a:blip r:embed="rId5"/>
          <a:stretch>
            <a:fillRect/>
          </a:stretch>
        </p:blipFill>
        <p:spPr>
          <a:xfrm>
            <a:off x="497511" y="3252356"/>
            <a:ext cx="536448" cy="536448"/>
          </a:xfrm>
          <a:prstGeom prst="rect">
            <a:avLst/>
          </a:prstGeom>
        </p:spPr>
      </p:pic>
      <p:sp>
        <p:nvSpPr>
          <p:cNvPr id="218" name="Text Placeholder 3 - 2">
            <a:extLst>
              <a:ext uri="{FF2B5EF4-FFF2-40B4-BE49-F238E27FC236}">
                <a16:creationId xmlns:a16="http://schemas.microsoft.com/office/drawing/2014/main" id="{D000E5DF-7681-47DA-8B44-0ABC54ED186C}"/>
              </a:ext>
            </a:extLst>
          </p:cNvPr>
          <p:cNvSpPr txBox="1">
            <a:spLocks/>
          </p:cNvSpPr>
          <p:nvPr/>
        </p:nvSpPr>
        <p:spPr>
          <a:xfrm>
            <a:off x="1131715" y="3293975"/>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dirty="0">
                <a:solidFill>
                  <a:schemeClr val="tx1"/>
                </a:solidFill>
                <a:latin typeface="+mj-lt"/>
              </a:rPr>
              <a:t>Filter data</a:t>
            </a:r>
          </a:p>
        </p:txBody>
      </p:sp>
      <p:pic>
        <p:nvPicPr>
          <p:cNvPr id="219" name="Picture 218" descr="Icon of a cellphone in front of a tablet">
            <a:extLst>
              <a:ext uri="{FF2B5EF4-FFF2-40B4-BE49-F238E27FC236}">
                <a16:creationId xmlns:a16="http://schemas.microsoft.com/office/drawing/2014/main" id="{6AB6C397-0AAC-43EB-AA13-62B5C415CED2}"/>
              </a:ext>
            </a:extLst>
          </p:cNvPr>
          <p:cNvPicPr>
            <a:picLocks noChangeAspect="1"/>
          </p:cNvPicPr>
          <p:nvPr/>
        </p:nvPicPr>
        <p:blipFill>
          <a:blip r:embed="rId6"/>
          <a:stretch>
            <a:fillRect/>
          </a:stretch>
        </p:blipFill>
        <p:spPr>
          <a:xfrm>
            <a:off x="497511" y="4088672"/>
            <a:ext cx="536448" cy="536448"/>
          </a:xfrm>
          <a:prstGeom prst="rect">
            <a:avLst/>
          </a:prstGeom>
        </p:spPr>
      </p:pic>
      <p:sp>
        <p:nvSpPr>
          <p:cNvPr id="220" name="Text Placeholder 3 - 3">
            <a:extLst>
              <a:ext uri="{FF2B5EF4-FFF2-40B4-BE49-F238E27FC236}">
                <a16:creationId xmlns:a16="http://schemas.microsoft.com/office/drawing/2014/main" id="{49BD0D7E-B6B2-4838-874D-1E47B4386CA2}"/>
              </a:ext>
            </a:extLst>
          </p:cNvPr>
          <p:cNvSpPr txBox="1">
            <a:spLocks/>
          </p:cNvSpPr>
          <p:nvPr/>
        </p:nvSpPr>
        <p:spPr>
          <a:xfrm>
            <a:off x="1131715" y="4130291"/>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dirty="0">
                <a:solidFill>
                  <a:schemeClr val="tx1"/>
                </a:solidFill>
                <a:latin typeface="+mj-lt"/>
              </a:rPr>
              <a:t>Work with multiple screens and navigation</a:t>
            </a:r>
          </a:p>
        </p:txBody>
      </p:sp>
      <p:pic>
        <p:nvPicPr>
          <p:cNvPr id="221" name="Picture 220" descr="Icon of two interlocked gears">
            <a:extLst>
              <a:ext uri="{FF2B5EF4-FFF2-40B4-BE49-F238E27FC236}">
                <a16:creationId xmlns:a16="http://schemas.microsoft.com/office/drawing/2014/main" id="{81A1CD8F-287F-47C7-BB47-744317DD3BAA}"/>
              </a:ext>
            </a:extLst>
          </p:cNvPr>
          <p:cNvPicPr>
            <a:picLocks noChangeAspect="1"/>
          </p:cNvPicPr>
          <p:nvPr/>
        </p:nvPicPr>
        <p:blipFill>
          <a:blip r:embed="rId7"/>
          <a:stretch>
            <a:fillRect/>
          </a:stretch>
        </p:blipFill>
        <p:spPr>
          <a:xfrm>
            <a:off x="497511" y="4932763"/>
            <a:ext cx="536448" cy="536448"/>
          </a:xfrm>
          <a:prstGeom prst="rect">
            <a:avLst/>
          </a:prstGeom>
        </p:spPr>
      </p:pic>
      <p:sp>
        <p:nvSpPr>
          <p:cNvPr id="222" name="Text Placeholder 3 - 4">
            <a:extLst>
              <a:ext uri="{FF2B5EF4-FFF2-40B4-BE49-F238E27FC236}">
                <a16:creationId xmlns:a16="http://schemas.microsoft.com/office/drawing/2014/main" id="{5CDA5F23-25E9-42B4-A017-0D521490C86F}"/>
              </a:ext>
            </a:extLst>
          </p:cNvPr>
          <p:cNvSpPr txBox="1">
            <a:spLocks/>
          </p:cNvSpPr>
          <p:nvPr/>
        </p:nvSpPr>
        <p:spPr>
          <a:xfrm>
            <a:off x="1131715" y="4966606"/>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a:solidFill>
                  <a:schemeClr val="tx1"/>
                </a:solidFill>
                <a:latin typeface="+mj-lt"/>
              </a:rPr>
              <a:t>Customize the user experience – galleries and controls</a:t>
            </a:r>
          </a:p>
        </p:txBody>
      </p:sp>
      <p:grpSp>
        <p:nvGrpSpPr>
          <p:cNvPr id="223" name="Group 222" descr="A screenshot of a Device Ordering App webpage">
            <a:extLst>
              <a:ext uri="{FF2B5EF4-FFF2-40B4-BE49-F238E27FC236}">
                <a16:creationId xmlns:a16="http://schemas.microsoft.com/office/drawing/2014/main" id="{5C6D088A-A650-4957-9DFC-381582CC63EC}"/>
              </a:ext>
            </a:extLst>
          </p:cNvPr>
          <p:cNvGrpSpPr/>
          <p:nvPr/>
        </p:nvGrpSpPr>
        <p:grpSpPr>
          <a:xfrm>
            <a:off x="8196064" y="1224107"/>
            <a:ext cx="3681651" cy="2255270"/>
            <a:chOff x="8196064" y="1224107"/>
            <a:chExt cx="3681651" cy="2255270"/>
          </a:xfrm>
        </p:grpSpPr>
        <p:pic>
          <p:nvPicPr>
            <p:cNvPr id="224" name="Picture 223" descr="A screenshot of a Device Ordering App ">
              <a:extLst>
                <a:ext uri="{FF2B5EF4-FFF2-40B4-BE49-F238E27FC236}">
                  <a16:creationId xmlns:a16="http://schemas.microsoft.com/office/drawing/2014/main" id="{801D72CB-C6E4-4C0C-BFCB-A77E75C7EDAB}"/>
                </a:ext>
              </a:extLst>
            </p:cNvPr>
            <p:cNvPicPr>
              <a:picLocks noChangeAspect="1"/>
            </p:cNvPicPr>
            <p:nvPr/>
          </p:nvPicPr>
          <p:blipFill>
            <a:blip r:embed="rId8"/>
            <a:stretch>
              <a:fillRect/>
            </a:stretch>
          </p:blipFill>
          <p:spPr>
            <a:xfrm>
              <a:off x="8288734" y="1305903"/>
              <a:ext cx="3499805" cy="2091347"/>
            </a:xfrm>
            <a:prstGeom prst="rect">
              <a:avLst/>
            </a:prstGeom>
          </p:spPr>
        </p:pic>
        <p:sp>
          <p:nvSpPr>
            <p:cNvPr id="225" name="Freeform: Shape 224">
              <a:extLst>
                <a:ext uri="{FF2B5EF4-FFF2-40B4-BE49-F238E27FC236}">
                  <a16:creationId xmlns:a16="http://schemas.microsoft.com/office/drawing/2014/main" id="{BE5A06CB-D275-469F-895E-E21B854D1FAD}"/>
                </a:ext>
                <a:ext uri="{C183D7F6-B498-43B3-948B-1728B52AA6E4}">
                  <adec:decorative xmlns:adec="http://schemas.microsoft.com/office/drawing/2017/decorative" val="1"/>
                </a:ext>
              </a:extLst>
            </p:cNvPr>
            <p:cNvSpPr/>
            <p:nvPr/>
          </p:nvSpPr>
          <p:spPr>
            <a:xfrm flipH="1">
              <a:off x="8196064" y="1224107"/>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26" name="Group 225" descr="A screenshot of a Device Ordering App webpage">
            <a:extLst>
              <a:ext uri="{FF2B5EF4-FFF2-40B4-BE49-F238E27FC236}">
                <a16:creationId xmlns:a16="http://schemas.microsoft.com/office/drawing/2014/main" id="{D6C36675-5F88-4487-B4F5-8DD50306AAD0}"/>
              </a:ext>
            </a:extLst>
          </p:cNvPr>
          <p:cNvGrpSpPr/>
          <p:nvPr/>
        </p:nvGrpSpPr>
        <p:grpSpPr>
          <a:xfrm>
            <a:off x="8195714" y="3835429"/>
            <a:ext cx="3681651" cy="2255270"/>
            <a:chOff x="8195714" y="3835429"/>
            <a:chExt cx="3681651" cy="2255270"/>
          </a:xfrm>
        </p:grpSpPr>
        <p:pic>
          <p:nvPicPr>
            <p:cNvPr id="227" name="Picture 226" descr="A screenshot of a Device Ordering App ">
              <a:extLst>
                <a:ext uri="{FF2B5EF4-FFF2-40B4-BE49-F238E27FC236}">
                  <a16:creationId xmlns:a16="http://schemas.microsoft.com/office/drawing/2014/main" id="{EE4EDFED-2111-438A-822D-F2C431C34238}"/>
                </a:ext>
              </a:extLst>
            </p:cNvPr>
            <p:cNvPicPr>
              <a:picLocks noChangeAspect="1"/>
            </p:cNvPicPr>
            <p:nvPr/>
          </p:nvPicPr>
          <p:blipFill>
            <a:blip r:embed="rId9"/>
            <a:stretch>
              <a:fillRect/>
            </a:stretch>
          </p:blipFill>
          <p:spPr>
            <a:xfrm>
              <a:off x="8300265" y="3919450"/>
              <a:ext cx="3467874" cy="2065071"/>
            </a:xfrm>
            <a:prstGeom prst="rect">
              <a:avLst/>
            </a:prstGeom>
          </p:spPr>
        </p:pic>
        <p:sp>
          <p:nvSpPr>
            <p:cNvPr id="228" name="Freeform: Shape 227">
              <a:extLst>
                <a:ext uri="{FF2B5EF4-FFF2-40B4-BE49-F238E27FC236}">
                  <a16:creationId xmlns:a16="http://schemas.microsoft.com/office/drawing/2014/main" id="{633E5B12-9700-4666-9774-31927C3A4C01}"/>
                </a:ext>
                <a:ext uri="{C183D7F6-B498-43B3-948B-1728B52AA6E4}">
                  <adec:decorative xmlns:adec="http://schemas.microsoft.com/office/drawing/2017/decorative" val="1"/>
                </a:ext>
              </a:extLst>
            </p:cNvPr>
            <p:cNvSpPr/>
            <p:nvPr/>
          </p:nvSpPr>
          <p:spPr>
            <a:xfrm flipH="1">
              <a:off x="8195714" y="3835429"/>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sp>
        <p:nvSpPr>
          <p:cNvPr id="230" name="Freeform: Shape 229">
            <a:extLst>
              <a:ext uri="{FF2B5EF4-FFF2-40B4-BE49-F238E27FC236}">
                <a16:creationId xmlns:a16="http://schemas.microsoft.com/office/drawing/2014/main" id="{0BCDA973-E185-4060-89A2-6682A333C6FB}"/>
              </a:ext>
              <a:ext uri="{C183D7F6-B498-43B3-948B-1728B52AA6E4}">
                <adec:decorative xmlns:adec="http://schemas.microsoft.com/office/drawing/2017/decorative" val="1"/>
              </a:ext>
            </a:extLst>
          </p:cNvPr>
          <p:cNvSpPr/>
          <p:nvPr/>
        </p:nvSpPr>
        <p:spPr bwMode="auto">
          <a:xfrm rot="5400000" flipH="1">
            <a:off x="-491629" y="6386982"/>
            <a:ext cx="1887654"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654" h="904397">
                <a:moveTo>
                  <a:pt x="1887654" y="904397"/>
                </a:moveTo>
                <a:lnTo>
                  <a:pt x="925008" y="0"/>
                </a:lnTo>
                <a:lnTo>
                  <a:pt x="925008" y="904395"/>
                </a:lnTo>
                <a:lnTo>
                  <a:pt x="2" y="904395"/>
                </a:lnTo>
                <a:lnTo>
                  <a:pt x="0" y="904397"/>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AB7C8469-4288-4125-AA79-E3AE9383318A}"/>
              </a:ext>
              <a:ext uri="{C183D7F6-B498-43B3-948B-1728B52AA6E4}">
                <adec:decorative xmlns:adec="http://schemas.microsoft.com/office/drawing/2017/decorative" val="1"/>
              </a:ext>
            </a:extLst>
          </p:cNvPr>
          <p:cNvGrpSpPr/>
          <p:nvPr/>
        </p:nvGrpSpPr>
        <p:grpSpPr>
          <a:xfrm>
            <a:off x="8519010" y="77112"/>
            <a:ext cx="3323960" cy="921593"/>
            <a:chOff x="8519010" y="77112"/>
            <a:chExt cx="3323960" cy="921593"/>
          </a:xfrm>
        </p:grpSpPr>
        <p:grpSp>
          <p:nvGrpSpPr>
            <p:cNvPr id="33" name="Group 32">
              <a:extLst>
                <a:ext uri="{FF2B5EF4-FFF2-40B4-BE49-F238E27FC236}">
                  <a16:creationId xmlns:a16="http://schemas.microsoft.com/office/drawing/2014/main" id="{850C6F00-BD46-4470-85F9-51E81C680965}"/>
                </a:ext>
                <a:ext uri="{C183D7F6-B498-43B3-948B-1728B52AA6E4}">
                  <adec:decorative xmlns:adec="http://schemas.microsoft.com/office/drawing/2017/decorative" val="1"/>
                </a:ext>
              </a:extLst>
            </p:cNvPr>
            <p:cNvGrpSpPr/>
            <p:nvPr/>
          </p:nvGrpSpPr>
          <p:grpSpPr>
            <a:xfrm>
              <a:off x="8548191" y="138519"/>
              <a:ext cx="1024061" cy="818743"/>
              <a:chOff x="8548191" y="138519"/>
              <a:chExt cx="1024061" cy="818743"/>
            </a:xfrm>
          </p:grpSpPr>
          <p:sp>
            <p:nvSpPr>
              <p:cNvPr id="59" name="Oval 58">
                <a:extLst>
                  <a:ext uri="{FF2B5EF4-FFF2-40B4-BE49-F238E27FC236}">
                    <a16:creationId xmlns:a16="http://schemas.microsoft.com/office/drawing/2014/main" id="{A4C4D3E0-4F12-4D00-A55D-3F980441D87F}"/>
                  </a:ext>
                </a:extLst>
              </p:cNvPr>
              <p:cNvSpPr/>
              <p:nvPr/>
            </p:nvSpPr>
            <p:spPr bwMode="auto">
              <a:xfrm rot="17738030">
                <a:off x="8548191"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a:extLst>
                  <a:ext uri="{FF2B5EF4-FFF2-40B4-BE49-F238E27FC236}">
                    <a16:creationId xmlns:a16="http://schemas.microsoft.com/office/drawing/2014/main" id="{A796A3CB-B840-4AF4-9B34-4988B8673F40}"/>
                  </a:ext>
                </a:extLst>
              </p:cNvPr>
              <p:cNvGrpSpPr/>
              <p:nvPr/>
            </p:nvGrpSpPr>
            <p:grpSpPr>
              <a:xfrm>
                <a:off x="8594926" y="185254"/>
                <a:ext cx="977326" cy="725273"/>
                <a:chOff x="8594926" y="185254"/>
                <a:chExt cx="977326" cy="725273"/>
              </a:xfrm>
            </p:grpSpPr>
            <p:sp>
              <p:nvSpPr>
                <p:cNvPr id="61" name="Oval 60">
                  <a:extLst>
                    <a:ext uri="{FF2B5EF4-FFF2-40B4-BE49-F238E27FC236}">
                      <a16:creationId xmlns:a16="http://schemas.microsoft.com/office/drawing/2014/main" id="{FA941D8B-F296-4D48-A6EB-D270558AAA1D}"/>
                    </a:ext>
                  </a:extLst>
                </p:cNvPr>
                <p:cNvSpPr/>
                <p:nvPr/>
              </p:nvSpPr>
              <p:spPr bwMode="auto">
                <a:xfrm>
                  <a:off x="8594926"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62" name="Freeform: Shape 61">
                  <a:extLst>
                    <a:ext uri="{FF2B5EF4-FFF2-40B4-BE49-F238E27FC236}">
                      <a16:creationId xmlns:a16="http://schemas.microsoft.com/office/drawing/2014/main" id="{1F619A3D-E07F-4F15-9771-87FD481EF693}"/>
                    </a:ext>
                  </a:extLst>
                </p:cNvPr>
                <p:cNvSpPr/>
                <p:nvPr/>
              </p:nvSpPr>
              <p:spPr bwMode="auto">
                <a:xfrm rot="5592036">
                  <a:off x="9218467"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69B0AF4E-FB3F-440E-AB44-815CCEC93664}"/>
                    </a:ext>
                  </a:extLst>
                </p:cNvPr>
                <p:cNvSpPr/>
                <p:nvPr/>
              </p:nvSpPr>
              <p:spPr>
                <a:xfrm>
                  <a:off x="8665716" y="337079"/>
                  <a:ext cx="583692" cy="421623"/>
                </a:xfrm>
                <a:prstGeom prst="rect">
                  <a:avLst/>
                </a:prstGeom>
              </p:spPr>
              <p:txBody>
                <a:bodyPr wrap="none">
                  <a:noAutofit/>
                </a:bodyPr>
                <a:lstStyle/>
                <a:p>
                  <a:pPr algn="ctr"/>
                  <a:r>
                    <a:rPr lang="en-US" sz="1000" dirty="0">
                      <a:solidFill>
                        <a:schemeClr val="bg1"/>
                      </a:solidFill>
                      <a:latin typeface="Segoe UI Semibold"/>
                      <a:cs typeface="Segoe UI" pitchFamily="34" charset="0"/>
                    </a:rPr>
                    <a:t>Dataverse</a:t>
                  </a:r>
                </a:p>
              </p:txBody>
            </p:sp>
            <p:sp>
              <p:nvSpPr>
                <p:cNvPr id="64" name="Freeform: Shape 63">
                  <a:extLst>
                    <a:ext uri="{FF2B5EF4-FFF2-40B4-BE49-F238E27FC236}">
                      <a16:creationId xmlns:a16="http://schemas.microsoft.com/office/drawing/2014/main" id="{254716CA-DC48-40AD-924F-A1777F31BCFC}"/>
                    </a:ext>
                  </a:extLst>
                </p:cNvPr>
                <p:cNvSpPr/>
                <p:nvPr/>
              </p:nvSpPr>
              <p:spPr>
                <a:xfrm>
                  <a:off x="8853702" y="551609"/>
                  <a:ext cx="53148" cy="146154"/>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nvGrpSpPr>
                <p:cNvPr id="65" name="Group 64">
                  <a:extLst>
                    <a:ext uri="{FF2B5EF4-FFF2-40B4-BE49-F238E27FC236}">
                      <a16:creationId xmlns:a16="http://schemas.microsoft.com/office/drawing/2014/main" id="{5701375E-1E55-46C6-AC73-A6A220D9C977}"/>
                    </a:ext>
                  </a:extLst>
                </p:cNvPr>
                <p:cNvGrpSpPr/>
                <p:nvPr/>
              </p:nvGrpSpPr>
              <p:grpSpPr>
                <a:xfrm>
                  <a:off x="8769385" y="333379"/>
                  <a:ext cx="376354" cy="429022"/>
                  <a:chOff x="8896234" y="252041"/>
                  <a:chExt cx="376354" cy="429022"/>
                </a:xfrm>
              </p:grpSpPr>
              <p:sp>
                <p:nvSpPr>
                  <p:cNvPr id="66" name="Freeform: Shape 65">
                    <a:extLst>
                      <a:ext uri="{FF2B5EF4-FFF2-40B4-BE49-F238E27FC236}">
                        <a16:creationId xmlns:a16="http://schemas.microsoft.com/office/drawing/2014/main" id="{FFEAFCC5-CAC4-4FFF-A5D3-89F2E884BFC4}"/>
                      </a:ext>
                    </a:extLst>
                  </p:cNvPr>
                  <p:cNvSpPr/>
                  <p:nvPr/>
                </p:nvSpPr>
                <p:spPr>
                  <a:xfrm>
                    <a:off x="8896234" y="508335"/>
                    <a:ext cx="358748" cy="172728"/>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nvGrpSpPr>
                  <p:cNvPr id="67" name="Group 66">
                    <a:extLst>
                      <a:ext uri="{FF2B5EF4-FFF2-40B4-BE49-F238E27FC236}">
                        <a16:creationId xmlns:a16="http://schemas.microsoft.com/office/drawing/2014/main" id="{E240A591-7DD9-47C4-90B7-5AAE878AD07D}"/>
                      </a:ext>
                    </a:extLst>
                  </p:cNvPr>
                  <p:cNvGrpSpPr/>
                  <p:nvPr/>
                </p:nvGrpSpPr>
                <p:grpSpPr>
                  <a:xfrm>
                    <a:off x="9054868" y="252041"/>
                    <a:ext cx="217720" cy="224741"/>
                    <a:chOff x="6979556" y="4967290"/>
                    <a:chExt cx="295275" cy="304800"/>
                  </a:xfrm>
                </p:grpSpPr>
                <p:sp>
                  <p:nvSpPr>
                    <p:cNvPr id="68" name="Freeform: Shape 67">
                      <a:extLst>
                        <a:ext uri="{FF2B5EF4-FFF2-40B4-BE49-F238E27FC236}">
                          <a16:creationId xmlns:a16="http://schemas.microsoft.com/office/drawing/2014/main" id="{815B32AF-2AA3-46EB-866F-114BE795E6D2}"/>
                        </a:ext>
                      </a:extLst>
                    </p:cNvPr>
                    <p:cNvSpPr/>
                    <p:nvPr/>
                  </p:nvSpPr>
                  <p:spPr>
                    <a:xfrm>
                      <a:off x="7050993" y="5045401"/>
                      <a:ext cx="152401" cy="152401"/>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9" name="Freeform: Shape 68">
                      <a:extLst>
                        <a:ext uri="{FF2B5EF4-FFF2-40B4-BE49-F238E27FC236}">
                          <a16:creationId xmlns:a16="http://schemas.microsoft.com/office/drawing/2014/main" id="{98DF6162-2A3B-484B-96E4-B71D68C1E3E2}"/>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grpSp>
        </p:grpSp>
        <p:grpSp>
          <p:nvGrpSpPr>
            <p:cNvPr id="34" name="Group 33">
              <a:extLst>
                <a:ext uri="{FF2B5EF4-FFF2-40B4-BE49-F238E27FC236}">
                  <a16:creationId xmlns:a16="http://schemas.microsoft.com/office/drawing/2014/main" id="{428336CB-6ADA-4FA9-B96A-FF677B5DB2DF}"/>
                </a:ext>
                <a:ext uri="{C183D7F6-B498-43B3-948B-1728B52AA6E4}">
                  <adec:decorative xmlns:adec="http://schemas.microsoft.com/office/drawing/2017/decorative" val="1"/>
                </a:ext>
              </a:extLst>
            </p:cNvPr>
            <p:cNvGrpSpPr/>
            <p:nvPr/>
          </p:nvGrpSpPr>
          <p:grpSpPr>
            <a:xfrm>
              <a:off x="9649389" y="138519"/>
              <a:ext cx="1055415" cy="818743"/>
              <a:chOff x="9649389" y="138519"/>
              <a:chExt cx="1055415" cy="818743"/>
            </a:xfrm>
          </p:grpSpPr>
          <p:sp>
            <p:nvSpPr>
              <p:cNvPr id="53" name="Oval 52">
                <a:extLst>
                  <a:ext uri="{FF2B5EF4-FFF2-40B4-BE49-F238E27FC236}">
                    <a16:creationId xmlns:a16="http://schemas.microsoft.com/office/drawing/2014/main" id="{36EBD329-D4D3-4814-BA49-29BAA6AE70DC}"/>
                  </a:ext>
                </a:extLst>
              </p:cNvPr>
              <p:cNvSpPr/>
              <p:nvPr/>
            </p:nvSpPr>
            <p:spPr bwMode="auto">
              <a:xfrm rot="17738030">
                <a:off x="9680743"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757730D7-72D9-4415-A10F-E11E2D3FC2BA}"/>
                  </a:ext>
                </a:extLst>
              </p:cNvPr>
              <p:cNvGrpSpPr/>
              <p:nvPr/>
            </p:nvGrpSpPr>
            <p:grpSpPr>
              <a:xfrm>
                <a:off x="9649389" y="185254"/>
                <a:ext cx="1055415" cy="725273"/>
                <a:chOff x="9649389" y="185254"/>
                <a:chExt cx="1055415" cy="725273"/>
              </a:xfrm>
            </p:grpSpPr>
            <p:sp>
              <p:nvSpPr>
                <p:cNvPr id="55" name="Oval 54">
                  <a:extLst>
                    <a:ext uri="{FF2B5EF4-FFF2-40B4-BE49-F238E27FC236}">
                      <a16:creationId xmlns:a16="http://schemas.microsoft.com/office/drawing/2014/main" id="{51A474AD-BA0F-4C64-858A-BE2F48BF972E}"/>
                    </a:ext>
                  </a:extLst>
                </p:cNvPr>
                <p:cNvSpPr/>
                <p:nvPr/>
              </p:nvSpPr>
              <p:spPr bwMode="auto">
                <a:xfrm>
                  <a:off x="9727479"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56" name="Freeform: Shape 55">
                  <a:extLst>
                    <a:ext uri="{FF2B5EF4-FFF2-40B4-BE49-F238E27FC236}">
                      <a16:creationId xmlns:a16="http://schemas.microsoft.com/office/drawing/2014/main" id="{FD289446-B1A4-4238-B6F4-03EA5DD3A3FB}"/>
                    </a:ext>
                  </a:extLst>
                </p:cNvPr>
                <p:cNvSpPr/>
                <p:nvPr/>
              </p:nvSpPr>
              <p:spPr bwMode="auto">
                <a:xfrm rot="5592036">
                  <a:off x="10351019"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2E9F6B88-DE18-449C-85BB-F2429897B345}"/>
                    </a:ext>
                  </a:extLst>
                </p:cNvPr>
                <p:cNvSpPr/>
                <p:nvPr/>
              </p:nvSpPr>
              <p:spPr>
                <a:xfrm>
                  <a:off x="9649389" y="273050"/>
                  <a:ext cx="881452" cy="549680"/>
                </a:xfrm>
                <a:prstGeom prst="rect">
                  <a:avLst/>
                </a:prstGeom>
              </p:spPr>
              <p:txBody>
                <a:bodyPr wrap="none" lIns="0" tIns="0" rIns="0" bIns="0" anchor="ctr">
                  <a:noAutofit/>
                </a:bodyPr>
                <a:lstStyle/>
                <a:p>
                  <a:pPr lvl="0" algn="ctr"/>
                  <a:r>
                    <a:rPr lang="en-US" sz="1000" dirty="0">
                      <a:solidFill>
                        <a:schemeClr val="bg1"/>
                      </a:solidFill>
                      <a:latin typeface="Segoe UI Semibold"/>
                      <a:ea typeface="Segoe UI" pitchFamily="34" charset="0"/>
                      <a:cs typeface="Segoe UI" pitchFamily="34" charset="0"/>
                    </a:rPr>
                    <a:t>Model-</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driven</a:t>
                  </a:r>
                </a:p>
                <a:p>
                  <a:pPr lvl="0" algn="ctr"/>
                  <a:r>
                    <a:rPr lang="en-US" sz="1000" dirty="0">
                      <a:solidFill>
                        <a:schemeClr val="bg1"/>
                      </a:solidFill>
                      <a:latin typeface="Segoe UI Semibold"/>
                      <a:ea typeface="Segoe UI" pitchFamily="34" charset="0"/>
                      <a:cs typeface="Segoe UI" pitchFamily="34" charset="0"/>
                    </a:rPr>
                    <a:t>App</a:t>
                  </a:r>
                </a:p>
              </p:txBody>
            </p:sp>
            <p:sp>
              <p:nvSpPr>
                <p:cNvPr id="58" name="Graphic 217">
                  <a:extLst>
                    <a:ext uri="{FF2B5EF4-FFF2-40B4-BE49-F238E27FC236}">
                      <a16:creationId xmlns:a16="http://schemas.microsoft.com/office/drawing/2014/main" id="{144B5BBF-6589-4514-A614-945B15A04412}"/>
                    </a:ext>
                  </a:extLst>
                </p:cNvPr>
                <p:cNvSpPr/>
                <p:nvPr/>
              </p:nvSpPr>
              <p:spPr>
                <a:xfrm>
                  <a:off x="9876278" y="371475"/>
                  <a:ext cx="427674" cy="352830"/>
                </a:xfrm>
                <a:custGeom>
                  <a:avLst/>
                  <a:gdLst>
                    <a:gd name="connsiteX0" fmla="*/ 176974 w 381000"/>
                    <a:gd name="connsiteY0" fmla="*/ 0 h 314325"/>
                    <a:gd name="connsiteX1" fmla="*/ 382048 w 381000"/>
                    <a:gd name="connsiteY1" fmla="*/ 68771 h 314325"/>
                    <a:gd name="connsiteX2" fmla="*/ 382048 w 381000"/>
                    <a:gd name="connsiteY2" fmla="*/ 239744 h 314325"/>
                    <a:gd name="connsiteX3" fmla="*/ 176974 w 381000"/>
                    <a:gd name="connsiteY3" fmla="*/ 318611 h 314325"/>
                    <a:gd name="connsiteX4" fmla="*/ 176974 w 381000"/>
                    <a:gd name="connsiteY4" fmla="*/ 0 h 314325"/>
                    <a:gd name="connsiteX5" fmla="*/ 176974 w 381000"/>
                    <a:gd name="connsiteY5" fmla="*/ 0 h 314325"/>
                    <a:gd name="connsiteX6" fmla="*/ 134207 w 381000"/>
                    <a:gd name="connsiteY6" fmla="*/ 0 h 314325"/>
                    <a:gd name="connsiteX7" fmla="*/ 0 w 381000"/>
                    <a:gd name="connsiteY7" fmla="*/ 68675 h 314325"/>
                    <a:gd name="connsiteX8" fmla="*/ 0 w 381000"/>
                    <a:gd name="connsiteY8" fmla="*/ 68675 h 314325"/>
                    <a:gd name="connsiteX9" fmla="*/ 0 w 381000"/>
                    <a:gd name="connsiteY9" fmla="*/ 68675 h 314325"/>
                    <a:gd name="connsiteX10" fmla="*/ 0 w 381000"/>
                    <a:gd name="connsiteY10" fmla="*/ 239649 h 314325"/>
                    <a:gd name="connsiteX11" fmla="*/ 134207 w 381000"/>
                    <a:gd name="connsiteY11" fmla="*/ 318516 h 314325"/>
                    <a:gd name="connsiteX12" fmla="*/ 32480 w 381000"/>
                    <a:gd name="connsiteY12" fmla="*/ 104394 h 314325"/>
                    <a:gd name="connsiteX13" fmla="*/ 32480 w 381000"/>
                    <a:gd name="connsiteY13" fmla="*/ 213170 h 314325"/>
                    <a:gd name="connsiteX14" fmla="*/ 74486 w 381000"/>
                    <a:gd name="connsiteY14" fmla="*/ 82010 h 314325"/>
                    <a:gd name="connsiteX15" fmla="*/ 74486 w 381000"/>
                    <a:gd name="connsiteY15" fmla="*/ 237458 h 314325"/>
                    <a:gd name="connsiteX16" fmla="*/ 116491 w 381000"/>
                    <a:gd name="connsiteY16" fmla="*/ 69533 h 314325"/>
                    <a:gd name="connsiteX17" fmla="*/ 116491 w 381000"/>
                    <a:gd name="connsiteY17" fmla="*/ 252317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1000" h="314325">
                      <a:moveTo>
                        <a:pt x="176974" y="0"/>
                      </a:moveTo>
                      <a:lnTo>
                        <a:pt x="382048" y="68771"/>
                      </a:lnTo>
                      <a:lnTo>
                        <a:pt x="382048" y="239744"/>
                      </a:lnTo>
                      <a:lnTo>
                        <a:pt x="176974" y="318611"/>
                      </a:lnTo>
                      <a:lnTo>
                        <a:pt x="176974" y="0"/>
                      </a:lnTo>
                      <a:lnTo>
                        <a:pt x="176974" y="0"/>
                      </a:lnTo>
                      <a:close/>
                      <a:moveTo>
                        <a:pt x="134207" y="0"/>
                      </a:moveTo>
                      <a:lnTo>
                        <a:pt x="0" y="68675"/>
                      </a:lnTo>
                      <a:lnTo>
                        <a:pt x="0" y="68675"/>
                      </a:lnTo>
                      <a:lnTo>
                        <a:pt x="0" y="68675"/>
                      </a:lnTo>
                      <a:lnTo>
                        <a:pt x="0" y="239649"/>
                      </a:lnTo>
                      <a:lnTo>
                        <a:pt x="134207" y="318516"/>
                      </a:lnTo>
                      <a:moveTo>
                        <a:pt x="32480" y="104394"/>
                      </a:moveTo>
                      <a:lnTo>
                        <a:pt x="32480" y="213170"/>
                      </a:lnTo>
                      <a:moveTo>
                        <a:pt x="74486" y="82010"/>
                      </a:moveTo>
                      <a:lnTo>
                        <a:pt x="74486" y="237458"/>
                      </a:lnTo>
                      <a:moveTo>
                        <a:pt x="116491" y="69533"/>
                      </a:moveTo>
                      <a:lnTo>
                        <a:pt x="116491" y="252317"/>
                      </a:lnTo>
                    </a:path>
                  </a:pathLst>
                </a:custGeom>
                <a:noFill/>
                <a:ln w="12700" cap="sq">
                  <a:solidFill>
                    <a:schemeClr val="bg1">
                      <a:lumMod val="75000"/>
                      <a:alpha val="25000"/>
                    </a:schemeClr>
                  </a:solidFill>
                  <a:prstDash val="solid"/>
                  <a:miter/>
                </a:ln>
              </p:spPr>
              <p:txBody>
                <a:bodyPr rtlCol="0" anchor="ctr"/>
                <a:lstStyle/>
                <a:p>
                  <a:endParaRPr lang="en-US"/>
                </a:p>
              </p:txBody>
            </p:sp>
          </p:grpSp>
        </p:grpSp>
        <p:grpSp>
          <p:nvGrpSpPr>
            <p:cNvPr id="35" name="Group 34">
              <a:extLst>
                <a:ext uri="{FF2B5EF4-FFF2-40B4-BE49-F238E27FC236}">
                  <a16:creationId xmlns:a16="http://schemas.microsoft.com/office/drawing/2014/main" id="{D2A8AD09-51B9-44C2-88B6-D41F60141513}"/>
                </a:ext>
                <a:ext uri="{C183D7F6-B498-43B3-948B-1728B52AA6E4}">
                  <adec:decorative xmlns:adec="http://schemas.microsoft.com/office/drawing/2017/decorative" val="1"/>
                </a:ext>
              </a:extLst>
            </p:cNvPr>
            <p:cNvGrpSpPr/>
            <p:nvPr/>
          </p:nvGrpSpPr>
          <p:grpSpPr>
            <a:xfrm>
              <a:off x="10813293" y="138519"/>
              <a:ext cx="1024061" cy="818743"/>
              <a:chOff x="10813293" y="138519"/>
              <a:chExt cx="1024061" cy="818743"/>
            </a:xfrm>
          </p:grpSpPr>
          <p:sp>
            <p:nvSpPr>
              <p:cNvPr id="45" name="Oval 44">
                <a:extLst>
                  <a:ext uri="{FF2B5EF4-FFF2-40B4-BE49-F238E27FC236}">
                    <a16:creationId xmlns:a16="http://schemas.microsoft.com/office/drawing/2014/main" id="{207BD27B-4666-4700-9D77-9B84C75355E4}"/>
                  </a:ext>
                </a:extLst>
              </p:cNvPr>
              <p:cNvSpPr/>
              <p:nvPr/>
            </p:nvSpPr>
            <p:spPr bwMode="auto">
              <a:xfrm rot="17738030">
                <a:off x="10813293"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04267984-4823-4B4A-86B4-6755FE968629}"/>
                  </a:ext>
                </a:extLst>
              </p:cNvPr>
              <p:cNvGrpSpPr/>
              <p:nvPr/>
            </p:nvGrpSpPr>
            <p:grpSpPr>
              <a:xfrm>
                <a:off x="10860028" y="185254"/>
                <a:ext cx="977326" cy="725273"/>
                <a:chOff x="10860028" y="185254"/>
                <a:chExt cx="977326" cy="725273"/>
              </a:xfrm>
            </p:grpSpPr>
            <p:sp>
              <p:nvSpPr>
                <p:cNvPr id="47" name="Oval 46">
                  <a:extLst>
                    <a:ext uri="{FF2B5EF4-FFF2-40B4-BE49-F238E27FC236}">
                      <a16:creationId xmlns:a16="http://schemas.microsoft.com/office/drawing/2014/main" id="{2FD1A680-9695-41D3-8F5C-3327DCBFBD20}"/>
                    </a:ext>
                  </a:extLst>
                </p:cNvPr>
                <p:cNvSpPr/>
                <p:nvPr/>
              </p:nvSpPr>
              <p:spPr bwMode="auto">
                <a:xfrm>
                  <a:off x="10860028"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48" name="Freeform: Shape 47">
                  <a:extLst>
                    <a:ext uri="{FF2B5EF4-FFF2-40B4-BE49-F238E27FC236}">
                      <a16:creationId xmlns:a16="http://schemas.microsoft.com/office/drawing/2014/main" id="{9D17E133-71BC-4B1D-A9DC-CF742FDBC180}"/>
                    </a:ext>
                  </a:extLst>
                </p:cNvPr>
                <p:cNvSpPr/>
                <p:nvPr/>
              </p:nvSpPr>
              <p:spPr bwMode="auto">
                <a:xfrm rot="5592036">
                  <a:off x="11483569"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9043A46B-B154-4A04-8043-0B0EF8F43DD1}"/>
                    </a:ext>
                  </a:extLst>
                </p:cNvPr>
                <p:cNvSpPr/>
                <p:nvPr/>
              </p:nvSpPr>
              <p:spPr>
                <a:xfrm>
                  <a:off x="10896208" y="373780"/>
                  <a:ext cx="652913" cy="348220"/>
                </a:xfrm>
                <a:prstGeom prst="rect">
                  <a:avLst/>
                </a:prstGeom>
              </p:spPr>
              <p:txBody>
                <a:bodyPr wrap="none" lIns="0" tIns="0" rIns="0" bIns="0" anchor="ctr">
                  <a:noAutofit/>
                </a:bodyPr>
                <a:lstStyle/>
                <a:p>
                  <a:pPr lvl="0" algn="ctr">
                    <a:lnSpc>
                      <a:spcPct val="90000"/>
                    </a:lnSpc>
                  </a:pPr>
                  <a:r>
                    <a:rPr lang="en-US" sz="1000" dirty="0">
                      <a:solidFill>
                        <a:schemeClr val="bg1"/>
                      </a:solidFill>
                      <a:latin typeface="Segoe UI Semibold"/>
                      <a:ea typeface="Segoe UI" pitchFamily="34" charset="0"/>
                      <a:cs typeface="Segoe UI" pitchFamily="34" charset="0"/>
                    </a:rPr>
                    <a:t>Power</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Automate</a:t>
                  </a:r>
                </a:p>
              </p:txBody>
            </p:sp>
            <p:grpSp>
              <p:nvGrpSpPr>
                <p:cNvPr id="50" name="Group 49">
                  <a:extLst>
                    <a:ext uri="{FF2B5EF4-FFF2-40B4-BE49-F238E27FC236}">
                      <a16:creationId xmlns:a16="http://schemas.microsoft.com/office/drawing/2014/main" id="{8197646E-7C97-443D-8B31-D97A3F9A504E}"/>
                    </a:ext>
                  </a:extLst>
                </p:cNvPr>
                <p:cNvGrpSpPr/>
                <p:nvPr/>
              </p:nvGrpSpPr>
              <p:grpSpPr>
                <a:xfrm>
                  <a:off x="11064379" y="352673"/>
                  <a:ext cx="316570" cy="390434"/>
                  <a:chOff x="9753584" y="2983718"/>
                  <a:chExt cx="722084" cy="890566"/>
                </a:xfrm>
              </p:grpSpPr>
              <p:sp>
                <p:nvSpPr>
                  <p:cNvPr id="51" name="Freeform: Shape 50">
                    <a:extLst>
                      <a:ext uri="{FF2B5EF4-FFF2-40B4-BE49-F238E27FC236}">
                        <a16:creationId xmlns:a16="http://schemas.microsoft.com/office/drawing/2014/main" id="{32EB3F70-E847-4983-8B7D-30690C8E9A40}"/>
                      </a:ext>
                    </a:extLst>
                  </p:cNvPr>
                  <p:cNvSpPr/>
                  <p:nvPr/>
                </p:nvSpPr>
                <p:spPr>
                  <a:xfrm>
                    <a:off x="9753584" y="3152202"/>
                    <a:ext cx="722084" cy="722082"/>
                  </a:xfrm>
                  <a:custGeom>
                    <a:avLst/>
                    <a:gdLst>
                      <a:gd name="connsiteX0" fmla="*/ 75928 w 200025"/>
                      <a:gd name="connsiteY0" fmla="*/ 7348 h 200025"/>
                      <a:gd name="connsiteX1" fmla="*/ 7348 w 200025"/>
                      <a:gd name="connsiteY1" fmla="*/ 99741 h 200025"/>
                      <a:gd name="connsiteX2" fmla="*/ 103551 w 200025"/>
                      <a:gd name="connsiteY2" fmla="*/ 195943 h 200025"/>
                      <a:gd name="connsiteX3" fmla="*/ 199753 w 200025"/>
                      <a:gd name="connsiteY3" fmla="*/ 99741 h 200025"/>
                      <a:gd name="connsiteX4" fmla="*/ 131173 w 200025"/>
                      <a:gd name="connsiteY4" fmla="*/ 7348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75928" y="7348"/>
                        </a:moveTo>
                        <a:cubicBezTo>
                          <a:pt x="35923" y="18778"/>
                          <a:pt x="7348" y="55926"/>
                          <a:pt x="7348" y="99741"/>
                        </a:cubicBezTo>
                        <a:cubicBezTo>
                          <a:pt x="7348" y="153081"/>
                          <a:pt x="50211" y="195943"/>
                          <a:pt x="103551" y="195943"/>
                        </a:cubicBezTo>
                        <a:cubicBezTo>
                          <a:pt x="156891" y="195943"/>
                          <a:pt x="199753" y="153081"/>
                          <a:pt x="199753" y="99741"/>
                        </a:cubicBezTo>
                        <a:cubicBezTo>
                          <a:pt x="199753" y="55926"/>
                          <a:pt x="171178" y="19731"/>
                          <a:pt x="131173" y="7348"/>
                        </a:cubicBezTo>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52" name="Freeform: Shape 51">
                    <a:extLst>
                      <a:ext uri="{FF2B5EF4-FFF2-40B4-BE49-F238E27FC236}">
                        <a16:creationId xmlns:a16="http://schemas.microsoft.com/office/drawing/2014/main" id="{2900F7D6-6D7C-4FCA-A4E8-CADB598D0BF1}"/>
                      </a:ext>
                    </a:extLst>
                  </p:cNvPr>
                  <p:cNvSpPr/>
                  <p:nvPr/>
                </p:nvSpPr>
                <p:spPr>
                  <a:xfrm>
                    <a:off x="10100874" y="2983718"/>
                    <a:ext cx="34385" cy="550158"/>
                  </a:xfrm>
                  <a:custGeom>
                    <a:avLst/>
                    <a:gdLst>
                      <a:gd name="connsiteX0" fmla="*/ 7348 w 9525"/>
                      <a:gd name="connsiteY0" fmla="*/ 145461 h 152400"/>
                      <a:gd name="connsiteX1" fmla="*/ 7348 w 9525"/>
                      <a:gd name="connsiteY1" fmla="*/ 7348 h 152400"/>
                    </a:gdLst>
                    <a:ahLst/>
                    <a:cxnLst>
                      <a:cxn ang="0">
                        <a:pos x="connsiteX0" y="connsiteY0"/>
                      </a:cxn>
                      <a:cxn ang="0">
                        <a:pos x="connsiteX1" y="connsiteY1"/>
                      </a:cxn>
                    </a:cxnLst>
                    <a:rect l="l" t="t" r="r" b="b"/>
                    <a:pathLst>
                      <a:path w="9525" h="152400">
                        <a:moveTo>
                          <a:pt x="7348" y="145461"/>
                        </a:moveTo>
                        <a:lnTo>
                          <a:pt x="7348" y="7348"/>
                        </a:lnTo>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grpSp>
        <p:grpSp>
          <p:nvGrpSpPr>
            <p:cNvPr id="36" name="Group 35">
              <a:extLst>
                <a:ext uri="{FF2B5EF4-FFF2-40B4-BE49-F238E27FC236}">
                  <a16:creationId xmlns:a16="http://schemas.microsoft.com/office/drawing/2014/main" id="{718F6E5B-3285-43AC-9921-AEF4773FAAFF}"/>
                </a:ext>
                <a:ext uri="{C183D7F6-B498-43B3-948B-1728B52AA6E4}">
                  <adec:decorative xmlns:adec="http://schemas.microsoft.com/office/drawing/2017/decorative" val="1"/>
                </a:ext>
              </a:extLst>
            </p:cNvPr>
            <p:cNvGrpSpPr/>
            <p:nvPr/>
          </p:nvGrpSpPr>
          <p:grpSpPr>
            <a:xfrm>
              <a:off x="9627799" y="97077"/>
              <a:ext cx="1084871" cy="901628"/>
              <a:chOff x="7415641" y="1662519"/>
              <a:chExt cx="985138" cy="818743"/>
            </a:xfrm>
          </p:grpSpPr>
          <p:sp>
            <p:nvSpPr>
              <p:cNvPr id="43" name="Oval 42">
                <a:extLst>
                  <a:ext uri="{FF2B5EF4-FFF2-40B4-BE49-F238E27FC236}">
                    <a16:creationId xmlns:a16="http://schemas.microsoft.com/office/drawing/2014/main" id="{E16A982B-719F-415F-B05E-5CC3D7FBA510}"/>
                  </a:ext>
                </a:extLst>
              </p:cNvPr>
              <p:cNvSpPr/>
              <p:nvPr/>
            </p:nvSpPr>
            <p:spPr bwMode="auto">
              <a:xfrm rot="17738030">
                <a:off x="7415641" y="1662519"/>
                <a:ext cx="818743" cy="818743"/>
              </a:xfrm>
              <a:prstGeom prst="ellipse">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44" name="Freeform: Shape 43">
                <a:extLst>
                  <a:ext uri="{FF2B5EF4-FFF2-40B4-BE49-F238E27FC236}">
                    <a16:creationId xmlns:a16="http://schemas.microsoft.com/office/drawing/2014/main" id="{618A8713-AB53-4D5D-9E18-BE854A38CEF2}"/>
                  </a:ext>
                </a:extLst>
              </p:cNvPr>
              <p:cNvSpPr/>
              <p:nvPr/>
            </p:nvSpPr>
            <p:spPr bwMode="auto">
              <a:xfrm rot="5592036">
                <a:off x="8046994" y="1963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nvGrpSpPr>
            <p:cNvPr id="37" name="Group 36">
              <a:extLst>
                <a:ext uri="{FF2B5EF4-FFF2-40B4-BE49-F238E27FC236}">
                  <a16:creationId xmlns:a16="http://schemas.microsoft.com/office/drawing/2014/main" id="{24C21885-2B8C-4A9B-8EBA-C01ECFEA78B7}"/>
                </a:ext>
                <a:ext uri="{C183D7F6-B498-43B3-948B-1728B52AA6E4}">
                  <adec:decorative xmlns:adec="http://schemas.microsoft.com/office/drawing/2017/decorative" val="1"/>
                </a:ext>
              </a:extLst>
            </p:cNvPr>
            <p:cNvGrpSpPr/>
            <p:nvPr/>
          </p:nvGrpSpPr>
          <p:grpSpPr>
            <a:xfrm>
              <a:off x="8519010" y="77112"/>
              <a:ext cx="1060187" cy="901628"/>
              <a:chOff x="7438056" y="1644389"/>
              <a:chExt cx="962723" cy="818743"/>
            </a:xfrm>
          </p:grpSpPr>
          <p:sp>
            <p:nvSpPr>
              <p:cNvPr id="41" name="Oval 40">
                <a:extLst>
                  <a:ext uri="{FF2B5EF4-FFF2-40B4-BE49-F238E27FC236}">
                    <a16:creationId xmlns:a16="http://schemas.microsoft.com/office/drawing/2014/main" id="{65FD82E7-1B43-499E-BAF7-3735814C737F}"/>
                  </a:ext>
                </a:extLst>
              </p:cNvPr>
              <p:cNvSpPr/>
              <p:nvPr/>
            </p:nvSpPr>
            <p:spPr bwMode="auto">
              <a:xfrm rot="17738030">
                <a:off x="7438056" y="1644389"/>
                <a:ext cx="818743" cy="818743"/>
              </a:xfrm>
              <a:prstGeom prst="ellipse">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dirty="0">
                  <a:gradFill>
                    <a:gsLst>
                      <a:gs pos="0">
                        <a:srgbClr val="FFFFFF"/>
                      </a:gs>
                      <a:gs pos="100000">
                        <a:srgbClr val="FFFFFF"/>
                      </a:gs>
                    </a:gsLst>
                    <a:lin ang="5400000" scaled="0"/>
                  </a:gradFill>
                  <a:cs typeface="Segoe UI" pitchFamily="34" charset="0"/>
                </a:endParaRPr>
              </a:p>
            </p:txBody>
          </p:sp>
          <p:sp>
            <p:nvSpPr>
              <p:cNvPr id="42" name="Freeform: Shape 41">
                <a:extLst>
                  <a:ext uri="{FF2B5EF4-FFF2-40B4-BE49-F238E27FC236}">
                    <a16:creationId xmlns:a16="http://schemas.microsoft.com/office/drawing/2014/main" id="{F48FC7D3-8634-4107-9A4C-E7AEA74441C0}"/>
                  </a:ext>
                </a:extLst>
              </p:cNvPr>
              <p:cNvSpPr/>
              <p:nvPr/>
            </p:nvSpPr>
            <p:spPr bwMode="auto">
              <a:xfrm rot="5592036">
                <a:off x="8046994" y="1963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nvGrpSpPr>
            <p:cNvPr id="38" name="Group 37">
              <a:extLst>
                <a:ext uri="{FF2B5EF4-FFF2-40B4-BE49-F238E27FC236}">
                  <a16:creationId xmlns:a16="http://schemas.microsoft.com/office/drawing/2014/main" id="{37A94E92-AC52-49EF-A0BC-F537B268A779}"/>
                </a:ext>
                <a:ext uri="{C183D7F6-B498-43B3-948B-1728B52AA6E4}">
                  <adec:decorative xmlns:adec="http://schemas.microsoft.com/office/drawing/2017/decorative" val="1"/>
                </a:ext>
              </a:extLst>
            </p:cNvPr>
            <p:cNvGrpSpPr/>
            <p:nvPr/>
          </p:nvGrpSpPr>
          <p:grpSpPr>
            <a:xfrm>
              <a:off x="10758099" y="97077"/>
              <a:ext cx="1084871" cy="901628"/>
              <a:chOff x="7415641" y="1662519"/>
              <a:chExt cx="985138" cy="818743"/>
            </a:xfrm>
          </p:grpSpPr>
          <p:sp>
            <p:nvSpPr>
              <p:cNvPr id="39" name="Oval 38">
                <a:extLst>
                  <a:ext uri="{FF2B5EF4-FFF2-40B4-BE49-F238E27FC236}">
                    <a16:creationId xmlns:a16="http://schemas.microsoft.com/office/drawing/2014/main" id="{8A907669-8FE3-42C6-B6F0-4DAAC5D88E4F}"/>
                  </a:ext>
                </a:extLst>
              </p:cNvPr>
              <p:cNvSpPr/>
              <p:nvPr/>
            </p:nvSpPr>
            <p:spPr bwMode="auto">
              <a:xfrm rot="17738030">
                <a:off x="7415641" y="1662519"/>
                <a:ext cx="818743" cy="818743"/>
              </a:xfrm>
              <a:prstGeom prst="ellipse">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40" name="Freeform: Shape 39">
                <a:extLst>
                  <a:ext uri="{FF2B5EF4-FFF2-40B4-BE49-F238E27FC236}">
                    <a16:creationId xmlns:a16="http://schemas.microsoft.com/office/drawing/2014/main" id="{EFD9D410-17C1-4654-ADF6-F13B39E12E4B}"/>
                  </a:ext>
                </a:extLst>
              </p:cNvPr>
              <p:cNvSpPr/>
              <p:nvPr/>
            </p:nvSpPr>
            <p:spPr bwMode="auto">
              <a:xfrm rot="5592036">
                <a:off x="8046994" y="1963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spTree>
    <p:extLst>
      <p:ext uri="{BB962C8B-B14F-4D97-AF65-F5344CB8AC3E}">
        <p14:creationId xmlns:p14="http://schemas.microsoft.com/office/powerpoint/2010/main" val="2257236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16D8A52-C331-4662-9B18-D0F56C1E0DC1}"/>
              </a:ext>
              <a:ext uri="{C183D7F6-B498-43B3-948B-1728B52AA6E4}">
                <adec:decorative xmlns:adec="http://schemas.microsoft.com/office/drawing/2017/decorative" val="1"/>
              </a:ext>
            </a:extLst>
          </p:cNvPr>
          <p:cNvSpPr/>
          <p:nvPr/>
        </p:nvSpPr>
        <p:spPr bwMode="auto">
          <a:xfrm flipH="1">
            <a:off x="6375232" y="-1"/>
            <a:ext cx="5816768" cy="5573487"/>
          </a:xfrm>
          <a:custGeom>
            <a:avLst/>
            <a:gdLst>
              <a:gd name="connsiteX0" fmla="*/ 5816768 w 5816768"/>
              <a:gd name="connsiteY0" fmla="*/ 0 h 5573487"/>
              <a:gd name="connsiteX1" fmla="*/ 0 w 5816768"/>
              <a:gd name="connsiteY1" fmla="*/ 0 h 5573487"/>
              <a:gd name="connsiteX2" fmla="*/ 0 w 5816768"/>
              <a:gd name="connsiteY2" fmla="*/ 5330209 h 5573487"/>
              <a:gd name="connsiteX3" fmla="*/ 243279 w 5816768"/>
              <a:gd name="connsiteY3" fmla="*/ 5573487 h 5573487"/>
            </a:gdLst>
            <a:ahLst/>
            <a:cxnLst>
              <a:cxn ang="0">
                <a:pos x="connsiteX0" y="connsiteY0"/>
              </a:cxn>
              <a:cxn ang="0">
                <a:pos x="connsiteX1" y="connsiteY1"/>
              </a:cxn>
              <a:cxn ang="0">
                <a:pos x="connsiteX2" y="connsiteY2"/>
              </a:cxn>
              <a:cxn ang="0">
                <a:pos x="connsiteX3" y="connsiteY3"/>
              </a:cxn>
            </a:cxnLst>
            <a:rect l="l" t="t" r="r" b="b"/>
            <a:pathLst>
              <a:path w="5816768" h="5573487">
                <a:moveTo>
                  <a:pt x="5816768" y="0"/>
                </a:moveTo>
                <a:lnTo>
                  <a:pt x="0" y="0"/>
                </a:lnTo>
                <a:lnTo>
                  <a:pt x="0" y="5330209"/>
                </a:lnTo>
                <a:lnTo>
                  <a:pt x="243279" y="5573487"/>
                </a:lnTo>
                <a:close/>
              </a:path>
            </a:pathLst>
          </a:custGeom>
          <a:solidFill>
            <a:schemeClr val="bg1">
              <a:lumMod val="95000"/>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1B5BB2AC-D82D-46FE-BACF-21BF3353B365}"/>
              </a:ext>
            </a:extLst>
          </p:cNvPr>
          <p:cNvSpPr>
            <a:spLocks noGrp="1"/>
          </p:cNvSpPr>
          <p:nvPr>
            <p:ph type="title"/>
          </p:nvPr>
        </p:nvSpPr>
        <p:spPr>
          <a:xfrm>
            <a:off x="1190170" y="464457"/>
            <a:ext cx="4905829" cy="493486"/>
          </a:xfrm>
        </p:spPr>
        <p:txBody>
          <a:bodyPr/>
          <a:lstStyle/>
          <a:p>
            <a:pPr algn="l"/>
            <a:r>
              <a:rPr lang="en-MY" b="1" i="0" dirty="0">
                <a:solidFill>
                  <a:schemeClr val="tx1">
                    <a:lumMod val="50000"/>
                  </a:schemeClr>
                </a:solidFill>
                <a:effectLst/>
                <a:latin typeface="Segoe UI Semibold" panose="020B0702040204020203" pitchFamily="34" charset="0"/>
                <a:cs typeface="Segoe UI Semibold" panose="020B0702040204020203" pitchFamily="34" charset="0"/>
              </a:rPr>
              <a:t>Limit data connections</a:t>
            </a:r>
          </a:p>
        </p:txBody>
      </p:sp>
      <p:sp>
        <p:nvSpPr>
          <p:cNvPr id="22" name="Rectangle 21">
            <a:extLst>
              <a:ext uri="{FF2B5EF4-FFF2-40B4-BE49-F238E27FC236}">
                <a16:creationId xmlns:a16="http://schemas.microsoft.com/office/drawing/2014/main" id="{7CC26FEF-B167-4C7F-A32D-509B8D504063}"/>
              </a:ext>
            </a:extLst>
          </p:cNvPr>
          <p:cNvSpPr/>
          <p:nvPr/>
        </p:nvSpPr>
        <p:spPr>
          <a:xfrm>
            <a:off x="1546844" y="3705885"/>
            <a:ext cx="9098309" cy="1480942"/>
          </a:xfrm>
          <a:prstGeom prst="rect">
            <a:avLst/>
          </a:prstGeom>
        </p:spPr>
        <p:txBody>
          <a:bodyPr wrap="square" lIns="0" tIns="0" rIns="0" bIns="0" anchor="ctr">
            <a:noAutofit/>
          </a:bodyPr>
          <a:lstStyle/>
          <a:p>
            <a:pPr marL="0" lvl="1" algn="ctr" defTabSz="914367">
              <a:spcAft>
                <a:spcPts val="600"/>
              </a:spcAft>
              <a:defRPr/>
            </a:pPr>
            <a:r>
              <a:rPr lang="en-US" dirty="0"/>
              <a:t>Apps prompt new users to sign into each connector, so every extra connector increases the amount of time that the app needs to start. As an app runs, each connector requires CPU resources, memory, and network bandwidth when the app requests data from that source.</a:t>
            </a:r>
            <a:endParaRPr lang="en-US" sz="6600" b="1" dirty="0">
              <a:solidFill>
                <a:srgbClr val="7030A0"/>
              </a:solidFill>
            </a:endParaRPr>
          </a:p>
        </p:txBody>
      </p:sp>
      <p:sp>
        <p:nvSpPr>
          <p:cNvPr id="35" name="Freeform: Shape 34">
            <a:extLst>
              <a:ext uri="{FF2B5EF4-FFF2-40B4-BE49-F238E27FC236}">
                <a16:creationId xmlns:a16="http://schemas.microsoft.com/office/drawing/2014/main" id="{89168DE0-FB1E-423A-9A77-6360137A0C7B}"/>
              </a:ext>
              <a:ext uri="{C183D7F6-B498-43B3-948B-1728B52AA6E4}">
                <adec:decorative xmlns:adec="http://schemas.microsoft.com/office/drawing/2017/decorative" val="1"/>
              </a:ext>
            </a:extLst>
          </p:cNvPr>
          <p:cNvSpPr/>
          <p:nvPr/>
        </p:nvSpPr>
        <p:spPr bwMode="auto">
          <a:xfrm rot="5400000" flipH="1">
            <a:off x="-29125" y="5924478"/>
            <a:ext cx="962646"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 name="connsiteX0" fmla="*/ 1887652 w 1887652"/>
              <a:gd name="connsiteY0" fmla="*/ 904397 h 904397"/>
              <a:gd name="connsiteX1" fmla="*/ 925006 w 1887652"/>
              <a:gd name="connsiteY1" fmla="*/ 0 h 904397"/>
              <a:gd name="connsiteX2" fmla="*/ 925006 w 1887652"/>
              <a:gd name="connsiteY2" fmla="*/ 904395 h 904397"/>
              <a:gd name="connsiteX3" fmla="*/ 0 w 1887652"/>
              <a:gd name="connsiteY3" fmla="*/ 904395 h 904397"/>
              <a:gd name="connsiteX4" fmla="*/ 1887652 w 1887652"/>
              <a:gd name="connsiteY4" fmla="*/ 904397 h 904397"/>
              <a:gd name="connsiteX0" fmla="*/ 962646 w 962646"/>
              <a:gd name="connsiteY0" fmla="*/ 904397 h 904397"/>
              <a:gd name="connsiteX1" fmla="*/ 0 w 962646"/>
              <a:gd name="connsiteY1" fmla="*/ 0 h 904397"/>
              <a:gd name="connsiteX2" fmla="*/ 0 w 962646"/>
              <a:gd name="connsiteY2" fmla="*/ 904395 h 904397"/>
              <a:gd name="connsiteX3" fmla="*/ 962646 w 962646"/>
              <a:gd name="connsiteY3" fmla="*/ 904397 h 904397"/>
            </a:gdLst>
            <a:ahLst/>
            <a:cxnLst>
              <a:cxn ang="0">
                <a:pos x="connsiteX0" y="connsiteY0"/>
              </a:cxn>
              <a:cxn ang="0">
                <a:pos x="connsiteX1" y="connsiteY1"/>
              </a:cxn>
              <a:cxn ang="0">
                <a:pos x="connsiteX2" y="connsiteY2"/>
              </a:cxn>
              <a:cxn ang="0">
                <a:pos x="connsiteX3" y="connsiteY3"/>
              </a:cxn>
            </a:cxnLst>
            <a:rect l="l" t="t" r="r" b="b"/>
            <a:pathLst>
              <a:path w="962646" h="904397">
                <a:moveTo>
                  <a:pt x="962646" y="904397"/>
                </a:moveTo>
                <a:lnTo>
                  <a:pt x="0" y="0"/>
                </a:lnTo>
                <a:lnTo>
                  <a:pt x="0" y="904395"/>
                </a:lnTo>
                <a:lnTo>
                  <a:pt x="962646" y="904397"/>
                </a:lnTo>
                <a:close/>
              </a:path>
            </a:pathLst>
          </a:cu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1437362A-578B-41D0-ACB5-3694773AE7AE}"/>
              </a:ext>
              <a:ext uri="{C183D7F6-B498-43B3-948B-1728B52AA6E4}">
                <adec:decorative xmlns:adec="http://schemas.microsoft.com/office/drawing/2017/decorative" val="1"/>
              </a:ext>
            </a:extLst>
          </p:cNvPr>
          <p:cNvGrpSpPr/>
          <p:nvPr/>
        </p:nvGrpSpPr>
        <p:grpSpPr>
          <a:xfrm>
            <a:off x="0" y="-198259"/>
            <a:ext cx="1190170" cy="2892164"/>
            <a:chOff x="-1" y="-198259"/>
            <a:chExt cx="1190170" cy="2892164"/>
          </a:xfrm>
        </p:grpSpPr>
        <p:sp>
          <p:nvSpPr>
            <p:cNvPr id="15" name="Freeform: Shape 14">
              <a:extLst>
                <a:ext uri="{FF2B5EF4-FFF2-40B4-BE49-F238E27FC236}">
                  <a16:creationId xmlns:a16="http://schemas.microsoft.com/office/drawing/2014/main" id="{E5736244-4EDA-4535-8B55-FDD89A469D48}"/>
                </a:ext>
              </a:extLst>
            </p:cNvPr>
            <p:cNvSpPr/>
            <p:nvPr/>
          </p:nvSpPr>
          <p:spPr bwMode="auto">
            <a:xfrm rot="5400000" flipH="1">
              <a:off x="-462707" y="264447"/>
              <a:ext cx="1794829" cy="869417"/>
            </a:xfrm>
            <a:custGeom>
              <a:avLst/>
              <a:gdLst>
                <a:gd name="connsiteX0" fmla="*/ 3514959 w 3514959"/>
                <a:gd name="connsiteY0" fmla="*/ 1702650 h 1702650"/>
                <a:gd name="connsiteX1" fmla="*/ 1702649 w 3514959"/>
                <a:gd name="connsiteY1" fmla="*/ 0 h 1702650"/>
                <a:gd name="connsiteX2" fmla="*/ 0 w 3514959"/>
                <a:gd name="connsiteY2" fmla="*/ 1702650 h 1702650"/>
              </a:gdLst>
              <a:ahLst/>
              <a:cxnLst>
                <a:cxn ang="0">
                  <a:pos x="connsiteX0" y="connsiteY0"/>
                </a:cxn>
                <a:cxn ang="0">
                  <a:pos x="connsiteX1" y="connsiteY1"/>
                </a:cxn>
                <a:cxn ang="0">
                  <a:pos x="connsiteX2" y="connsiteY2"/>
                </a:cxn>
              </a:cxnLst>
              <a:rect l="l" t="t" r="r" b="b"/>
              <a:pathLst>
                <a:path w="3514959" h="1702650">
                  <a:moveTo>
                    <a:pt x="3514959" y="1702650"/>
                  </a:moveTo>
                  <a:lnTo>
                    <a:pt x="1702649" y="0"/>
                  </a:lnTo>
                  <a:lnTo>
                    <a:pt x="0" y="1702650"/>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8625CAA2-0410-41F4-9A44-3EFD6170C406}"/>
                </a:ext>
              </a:extLst>
            </p:cNvPr>
            <p:cNvSpPr/>
            <p:nvPr/>
          </p:nvSpPr>
          <p:spPr bwMode="auto">
            <a:xfrm rot="5400000" flipH="1">
              <a:off x="-633413" y="870322"/>
              <a:ext cx="2456996" cy="1190169"/>
            </a:xfrm>
            <a:custGeom>
              <a:avLst/>
              <a:gdLst>
                <a:gd name="connsiteX0" fmla="*/ 1609389 w 1609389"/>
                <a:gd name="connsiteY0" fmla="*/ 779588 h 779588"/>
                <a:gd name="connsiteX1" fmla="*/ 779589 w 1609389"/>
                <a:gd name="connsiteY1" fmla="*/ 0 h 779588"/>
                <a:gd name="connsiteX2" fmla="*/ 0 w 1609389"/>
                <a:gd name="connsiteY2" fmla="*/ 779588 h 779588"/>
              </a:gdLst>
              <a:ahLst/>
              <a:cxnLst>
                <a:cxn ang="0">
                  <a:pos x="connsiteX0" y="connsiteY0"/>
                </a:cxn>
                <a:cxn ang="0">
                  <a:pos x="connsiteX1" y="connsiteY1"/>
                </a:cxn>
                <a:cxn ang="0">
                  <a:pos x="connsiteX2" y="connsiteY2"/>
                </a:cxn>
              </a:cxnLst>
              <a:rect l="l" t="t" r="r" b="b"/>
              <a:pathLst>
                <a:path w="1609389" h="779588">
                  <a:moveTo>
                    <a:pt x="1609389" y="779588"/>
                  </a:moveTo>
                  <a:lnTo>
                    <a:pt x="779589" y="0"/>
                  </a:lnTo>
                  <a:lnTo>
                    <a:pt x="0" y="779588"/>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a:extLst>
              <a:ext uri="{FF2B5EF4-FFF2-40B4-BE49-F238E27FC236}">
                <a16:creationId xmlns:a16="http://schemas.microsoft.com/office/drawing/2014/main" id="{98B6ACB0-6FE7-7D8E-E4DB-D48451E1A39B}"/>
              </a:ext>
            </a:extLst>
          </p:cNvPr>
          <p:cNvSpPr/>
          <p:nvPr/>
        </p:nvSpPr>
        <p:spPr>
          <a:xfrm>
            <a:off x="1331639" y="1906684"/>
            <a:ext cx="10087186" cy="1873465"/>
          </a:xfrm>
          <a:prstGeom prst="rect">
            <a:avLst/>
          </a:prstGeom>
        </p:spPr>
        <p:txBody>
          <a:bodyPr wrap="square" lIns="0" tIns="0" rIns="0" bIns="0" anchor="ctr">
            <a:noAutofit/>
          </a:bodyPr>
          <a:lstStyle/>
          <a:p>
            <a:pPr marL="0" lvl="1" algn="ctr" defTabSz="914367">
              <a:spcAft>
                <a:spcPts val="600"/>
              </a:spcAft>
              <a:defRPr/>
            </a:pPr>
            <a:r>
              <a:rPr lang="en-US" sz="5400" b="1" dirty="0">
                <a:solidFill>
                  <a:srgbClr val="FF0000"/>
                </a:solidFill>
              </a:rPr>
              <a:t>DON’T</a:t>
            </a:r>
            <a:r>
              <a:rPr lang="en-US" sz="5400" b="1" dirty="0"/>
              <a:t> add more than 30 connections in one app</a:t>
            </a:r>
            <a:r>
              <a:rPr lang="en-US" sz="5400" dirty="0"/>
              <a:t>.</a:t>
            </a:r>
            <a:endParaRPr lang="en-US" sz="5400" b="1" dirty="0">
              <a:solidFill>
                <a:srgbClr val="7030A0"/>
              </a:solidFill>
            </a:endParaRPr>
          </a:p>
        </p:txBody>
      </p:sp>
    </p:spTree>
    <p:extLst>
      <p:ext uri="{BB962C8B-B14F-4D97-AF65-F5344CB8AC3E}">
        <p14:creationId xmlns:p14="http://schemas.microsoft.com/office/powerpoint/2010/main" val="2645442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16D8A52-C331-4662-9B18-D0F56C1E0DC1}"/>
              </a:ext>
              <a:ext uri="{C183D7F6-B498-43B3-948B-1728B52AA6E4}">
                <adec:decorative xmlns:adec="http://schemas.microsoft.com/office/drawing/2017/decorative" val="1"/>
              </a:ext>
            </a:extLst>
          </p:cNvPr>
          <p:cNvSpPr/>
          <p:nvPr/>
        </p:nvSpPr>
        <p:spPr bwMode="auto">
          <a:xfrm flipH="1">
            <a:off x="6375232" y="-1"/>
            <a:ext cx="5816768" cy="5573487"/>
          </a:xfrm>
          <a:custGeom>
            <a:avLst/>
            <a:gdLst>
              <a:gd name="connsiteX0" fmla="*/ 5816768 w 5816768"/>
              <a:gd name="connsiteY0" fmla="*/ 0 h 5573487"/>
              <a:gd name="connsiteX1" fmla="*/ 0 w 5816768"/>
              <a:gd name="connsiteY1" fmla="*/ 0 h 5573487"/>
              <a:gd name="connsiteX2" fmla="*/ 0 w 5816768"/>
              <a:gd name="connsiteY2" fmla="*/ 5330209 h 5573487"/>
              <a:gd name="connsiteX3" fmla="*/ 243279 w 5816768"/>
              <a:gd name="connsiteY3" fmla="*/ 5573487 h 5573487"/>
            </a:gdLst>
            <a:ahLst/>
            <a:cxnLst>
              <a:cxn ang="0">
                <a:pos x="connsiteX0" y="connsiteY0"/>
              </a:cxn>
              <a:cxn ang="0">
                <a:pos x="connsiteX1" y="connsiteY1"/>
              </a:cxn>
              <a:cxn ang="0">
                <a:pos x="connsiteX2" y="connsiteY2"/>
              </a:cxn>
              <a:cxn ang="0">
                <a:pos x="connsiteX3" y="connsiteY3"/>
              </a:cxn>
            </a:cxnLst>
            <a:rect l="l" t="t" r="r" b="b"/>
            <a:pathLst>
              <a:path w="5816768" h="5573487">
                <a:moveTo>
                  <a:pt x="5816768" y="0"/>
                </a:moveTo>
                <a:lnTo>
                  <a:pt x="0" y="0"/>
                </a:lnTo>
                <a:lnTo>
                  <a:pt x="0" y="5330209"/>
                </a:lnTo>
                <a:lnTo>
                  <a:pt x="243279" y="5573487"/>
                </a:lnTo>
                <a:close/>
              </a:path>
            </a:pathLst>
          </a:custGeom>
          <a:solidFill>
            <a:schemeClr val="bg1">
              <a:lumMod val="95000"/>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1B5BB2AC-D82D-46FE-BACF-21BF3353B365}"/>
              </a:ext>
            </a:extLst>
          </p:cNvPr>
          <p:cNvSpPr>
            <a:spLocks noGrp="1"/>
          </p:cNvSpPr>
          <p:nvPr>
            <p:ph type="title"/>
          </p:nvPr>
        </p:nvSpPr>
        <p:spPr>
          <a:xfrm>
            <a:off x="1190170" y="464457"/>
            <a:ext cx="6191018" cy="493486"/>
          </a:xfrm>
        </p:spPr>
        <p:txBody>
          <a:bodyPr/>
          <a:lstStyle/>
          <a:p>
            <a:pPr algn="l"/>
            <a:r>
              <a:rPr lang="en-US" b="1" i="0" dirty="0">
                <a:solidFill>
                  <a:schemeClr val="tx1">
                    <a:lumMod val="50000"/>
                  </a:schemeClr>
                </a:solidFill>
                <a:effectLst/>
              </a:rPr>
              <a:t>Limit the number of controls</a:t>
            </a:r>
          </a:p>
        </p:txBody>
      </p:sp>
      <p:sp>
        <p:nvSpPr>
          <p:cNvPr id="22" name="Rectangle 21">
            <a:extLst>
              <a:ext uri="{FF2B5EF4-FFF2-40B4-BE49-F238E27FC236}">
                <a16:creationId xmlns:a16="http://schemas.microsoft.com/office/drawing/2014/main" id="{7CC26FEF-B167-4C7F-A32D-509B8D504063}"/>
              </a:ext>
            </a:extLst>
          </p:cNvPr>
          <p:cNvSpPr/>
          <p:nvPr/>
        </p:nvSpPr>
        <p:spPr>
          <a:xfrm>
            <a:off x="1546844" y="3705885"/>
            <a:ext cx="9098309" cy="1480942"/>
          </a:xfrm>
          <a:prstGeom prst="rect">
            <a:avLst/>
          </a:prstGeom>
        </p:spPr>
        <p:txBody>
          <a:bodyPr wrap="square" lIns="0" tIns="0" rIns="0" bIns="0" anchor="ctr">
            <a:noAutofit/>
          </a:bodyPr>
          <a:lstStyle/>
          <a:p>
            <a:pPr marL="0" lvl="1" algn="ctr" defTabSz="914367">
              <a:spcAft>
                <a:spcPts val="600"/>
              </a:spcAft>
              <a:defRPr/>
            </a:pPr>
            <a:r>
              <a:rPr lang="en-US" dirty="0"/>
              <a:t>Power Apps generates an HTML document object model to render each control. The more controls you add, the more generation time Power Apps needs.</a:t>
            </a:r>
            <a:endParaRPr lang="en-US" sz="6600" b="1" dirty="0">
              <a:solidFill>
                <a:srgbClr val="7030A0"/>
              </a:solidFill>
            </a:endParaRPr>
          </a:p>
        </p:txBody>
      </p:sp>
      <p:sp>
        <p:nvSpPr>
          <p:cNvPr id="35" name="Freeform: Shape 34">
            <a:extLst>
              <a:ext uri="{FF2B5EF4-FFF2-40B4-BE49-F238E27FC236}">
                <a16:creationId xmlns:a16="http://schemas.microsoft.com/office/drawing/2014/main" id="{89168DE0-FB1E-423A-9A77-6360137A0C7B}"/>
              </a:ext>
              <a:ext uri="{C183D7F6-B498-43B3-948B-1728B52AA6E4}">
                <adec:decorative xmlns:adec="http://schemas.microsoft.com/office/drawing/2017/decorative" val="1"/>
              </a:ext>
            </a:extLst>
          </p:cNvPr>
          <p:cNvSpPr/>
          <p:nvPr/>
        </p:nvSpPr>
        <p:spPr bwMode="auto">
          <a:xfrm rot="5400000" flipH="1">
            <a:off x="-29125" y="5924478"/>
            <a:ext cx="962646"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 name="connsiteX0" fmla="*/ 1887652 w 1887652"/>
              <a:gd name="connsiteY0" fmla="*/ 904397 h 904397"/>
              <a:gd name="connsiteX1" fmla="*/ 925006 w 1887652"/>
              <a:gd name="connsiteY1" fmla="*/ 0 h 904397"/>
              <a:gd name="connsiteX2" fmla="*/ 925006 w 1887652"/>
              <a:gd name="connsiteY2" fmla="*/ 904395 h 904397"/>
              <a:gd name="connsiteX3" fmla="*/ 0 w 1887652"/>
              <a:gd name="connsiteY3" fmla="*/ 904395 h 904397"/>
              <a:gd name="connsiteX4" fmla="*/ 1887652 w 1887652"/>
              <a:gd name="connsiteY4" fmla="*/ 904397 h 904397"/>
              <a:gd name="connsiteX0" fmla="*/ 962646 w 962646"/>
              <a:gd name="connsiteY0" fmla="*/ 904397 h 904397"/>
              <a:gd name="connsiteX1" fmla="*/ 0 w 962646"/>
              <a:gd name="connsiteY1" fmla="*/ 0 h 904397"/>
              <a:gd name="connsiteX2" fmla="*/ 0 w 962646"/>
              <a:gd name="connsiteY2" fmla="*/ 904395 h 904397"/>
              <a:gd name="connsiteX3" fmla="*/ 962646 w 962646"/>
              <a:gd name="connsiteY3" fmla="*/ 904397 h 904397"/>
            </a:gdLst>
            <a:ahLst/>
            <a:cxnLst>
              <a:cxn ang="0">
                <a:pos x="connsiteX0" y="connsiteY0"/>
              </a:cxn>
              <a:cxn ang="0">
                <a:pos x="connsiteX1" y="connsiteY1"/>
              </a:cxn>
              <a:cxn ang="0">
                <a:pos x="connsiteX2" y="connsiteY2"/>
              </a:cxn>
              <a:cxn ang="0">
                <a:pos x="connsiteX3" y="connsiteY3"/>
              </a:cxn>
            </a:cxnLst>
            <a:rect l="l" t="t" r="r" b="b"/>
            <a:pathLst>
              <a:path w="962646" h="904397">
                <a:moveTo>
                  <a:pt x="962646" y="904397"/>
                </a:moveTo>
                <a:lnTo>
                  <a:pt x="0" y="0"/>
                </a:lnTo>
                <a:lnTo>
                  <a:pt x="0" y="904395"/>
                </a:lnTo>
                <a:lnTo>
                  <a:pt x="962646" y="904397"/>
                </a:lnTo>
                <a:close/>
              </a:path>
            </a:pathLst>
          </a:cu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1437362A-578B-41D0-ACB5-3694773AE7AE}"/>
              </a:ext>
              <a:ext uri="{C183D7F6-B498-43B3-948B-1728B52AA6E4}">
                <adec:decorative xmlns:adec="http://schemas.microsoft.com/office/drawing/2017/decorative" val="1"/>
              </a:ext>
            </a:extLst>
          </p:cNvPr>
          <p:cNvGrpSpPr/>
          <p:nvPr/>
        </p:nvGrpSpPr>
        <p:grpSpPr>
          <a:xfrm>
            <a:off x="0" y="-198259"/>
            <a:ext cx="1190170" cy="2892164"/>
            <a:chOff x="-1" y="-198259"/>
            <a:chExt cx="1190170" cy="2892164"/>
          </a:xfrm>
        </p:grpSpPr>
        <p:sp>
          <p:nvSpPr>
            <p:cNvPr id="15" name="Freeform: Shape 14">
              <a:extLst>
                <a:ext uri="{FF2B5EF4-FFF2-40B4-BE49-F238E27FC236}">
                  <a16:creationId xmlns:a16="http://schemas.microsoft.com/office/drawing/2014/main" id="{E5736244-4EDA-4535-8B55-FDD89A469D48}"/>
                </a:ext>
              </a:extLst>
            </p:cNvPr>
            <p:cNvSpPr/>
            <p:nvPr/>
          </p:nvSpPr>
          <p:spPr bwMode="auto">
            <a:xfrm rot="5400000" flipH="1">
              <a:off x="-462707" y="264447"/>
              <a:ext cx="1794829" cy="869417"/>
            </a:xfrm>
            <a:custGeom>
              <a:avLst/>
              <a:gdLst>
                <a:gd name="connsiteX0" fmla="*/ 3514959 w 3514959"/>
                <a:gd name="connsiteY0" fmla="*/ 1702650 h 1702650"/>
                <a:gd name="connsiteX1" fmla="*/ 1702649 w 3514959"/>
                <a:gd name="connsiteY1" fmla="*/ 0 h 1702650"/>
                <a:gd name="connsiteX2" fmla="*/ 0 w 3514959"/>
                <a:gd name="connsiteY2" fmla="*/ 1702650 h 1702650"/>
              </a:gdLst>
              <a:ahLst/>
              <a:cxnLst>
                <a:cxn ang="0">
                  <a:pos x="connsiteX0" y="connsiteY0"/>
                </a:cxn>
                <a:cxn ang="0">
                  <a:pos x="connsiteX1" y="connsiteY1"/>
                </a:cxn>
                <a:cxn ang="0">
                  <a:pos x="connsiteX2" y="connsiteY2"/>
                </a:cxn>
              </a:cxnLst>
              <a:rect l="l" t="t" r="r" b="b"/>
              <a:pathLst>
                <a:path w="3514959" h="1702650">
                  <a:moveTo>
                    <a:pt x="3514959" y="1702650"/>
                  </a:moveTo>
                  <a:lnTo>
                    <a:pt x="1702649" y="0"/>
                  </a:lnTo>
                  <a:lnTo>
                    <a:pt x="0" y="1702650"/>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8625CAA2-0410-41F4-9A44-3EFD6170C406}"/>
                </a:ext>
              </a:extLst>
            </p:cNvPr>
            <p:cNvSpPr/>
            <p:nvPr/>
          </p:nvSpPr>
          <p:spPr bwMode="auto">
            <a:xfrm rot="5400000" flipH="1">
              <a:off x="-633413" y="870322"/>
              <a:ext cx="2456996" cy="1190169"/>
            </a:xfrm>
            <a:custGeom>
              <a:avLst/>
              <a:gdLst>
                <a:gd name="connsiteX0" fmla="*/ 1609389 w 1609389"/>
                <a:gd name="connsiteY0" fmla="*/ 779588 h 779588"/>
                <a:gd name="connsiteX1" fmla="*/ 779589 w 1609389"/>
                <a:gd name="connsiteY1" fmla="*/ 0 h 779588"/>
                <a:gd name="connsiteX2" fmla="*/ 0 w 1609389"/>
                <a:gd name="connsiteY2" fmla="*/ 779588 h 779588"/>
              </a:gdLst>
              <a:ahLst/>
              <a:cxnLst>
                <a:cxn ang="0">
                  <a:pos x="connsiteX0" y="connsiteY0"/>
                </a:cxn>
                <a:cxn ang="0">
                  <a:pos x="connsiteX1" y="connsiteY1"/>
                </a:cxn>
                <a:cxn ang="0">
                  <a:pos x="connsiteX2" y="connsiteY2"/>
                </a:cxn>
              </a:cxnLst>
              <a:rect l="l" t="t" r="r" b="b"/>
              <a:pathLst>
                <a:path w="1609389" h="779588">
                  <a:moveTo>
                    <a:pt x="1609389" y="779588"/>
                  </a:moveTo>
                  <a:lnTo>
                    <a:pt x="779589" y="0"/>
                  </a:lnTo>
                  <a:lnTo>
                    <a:pt x="0" y="779588"/>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a:extLst>
              <a:ext uri="{FF2B5EF4-FFF2-40B4-BE49-F238E27FC236}">
                <a16:creationId xmlns:a16="http://schemas.microsoft.com/office/drawing/2014/main" id="{98B6ACB0-6FE7-7D8E-E4DB-D48451E1A39B}"/>
              </a:ext>
            </a:extLst>
          </p:cNvPr>
          <p:cNvSpPr/>
          <p:nvPr/>
        </p:nvSpPr>
        <p:spPr>
          <a:xfrm>
            <a:off x="1331639" y="1906684"/>
            <a:ext cx="10087186" cy="1873465"/>
          </a:xfrm>
          <a:prstGeom prst="rect">
            <a:avLst/>
          </a:prstGeom>
        </p:spPr>
        <p:txBody>
          <a:bodyPr wrap="square" lIns="0" tIns="0" rIns="0" bIns="0" anchor="ctr">
            <a:noAutofit/>
          </a:bodyPr>
          <a:lstStyle/>
          <a:p>
            <a:pPr marL="0" lvl="1" algn="ctr" defTabSz="914367">
              <a:spcAft>
                <a:spcPts val="600"/>
              </a:spcAft>
              <a:defRPr/>
            </a:pPr>
            <a:r>
              <a:rPr lang="en-US" sz="5400" b="1" dirty="0">
                <a:solidFill>
                  <a:srgbClr val="FF0000"/>
                </a:solidFill>
              </a:rPr>
              <a:t>DON’T</a:t>
            </a:r>
            <a:r>
              <a:rPr lang="en-US" sz="5400" b="1" dirty="0"/>
              <a:t> add more than 500 controls in one app</a:t>
            </a:r>
            <a:r>
              <a:rPr lang="en-US" sz="5400" dirty="0"/>
              <a:t>.</a:t>
            </a:r>
            <a:endParaRPr lang="en-US" sz="5400" b="1" dirty="0">
              <a:solidFill>
                <a:srgbClr val="7030A0"/>
              </a:solidFill>
            </a:endParaRPr>
          </a:p>
        </p:txBody>
      </p:sp>
    </p:spTree>
    <p:extLst>
      <p:ext uri="{BB962C8B-B14F-4D97-AF65-F5344CB8AC3E}">
        <p14:creationId xmlns:p14="http://schemas.microsoft.com/office/powerpoint/2010/main" val="4291986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16D8A52-C331-4662-9B18-D0F56C1E0DC1}"/>
              </a:ext>
              <a:ext uri="{C183D7F6-B498-43B3-948B-1728B52AA6E4}">
                <adec:decorative xmlns:adec="http://schemas.microsoft.com/office/drawing/2017/decorative" val="1"/>
              </a:ext>
            </a:extLst>
          </p:cNvPr>
          <p:cNvSpPr/>
          <p:nvPr/>
        </p:nvSpPr>
        <p:spPr bwMode="auto">
          <a:xfrm flipH="1">
            <a:off x="6375232" y="-1"/>
            <a:ext cx="5816768" cy="5573487"/>
          </a:xfrm>
          <a:custGeom>
            <a:avLst/>
            <a:gdLst>
              <a:gd name="connsiteX0" fmla="*/ 5816768 w 5816768"/>
              <a:gd name="connsiteY0" fmla="*/ 0 h 5573487"/>
              <a:gd name="connsiteX1" fmla="*/ 0 w 5816768"/>
              <a:gd name="connsiteY1" fmla="*/ 0 h 5573487"/>
              <a:gd name="connsiteX2" fmla="*/ 0 w 5816768"/>
              <a:gd name="connsiteY2" fmla="*/ 5330209 h 5573487"/>
              <a:gd name="connsiteX3" fmla="*/ 243279 w 5816768"/>
              <a:gd name="connsiteY3" fmla="*/ 5573487 h 5573487"/>
            </a:gdLst>
            <a:ahLst/>
            <a:cxnLst>
              <a:cxn ang="0">
                <a:pos x="connsiteX0" y="connsiteY0"/>
              </a:cxn>
              <a:cxn ang="0">
                <a:pos x="connsiteX1" y="connsiteY1"/>
              </a:cxn>
              <a:cxn ang="0">
                <a:pos x="connsiteX2" y="connsiteY2"/>
              </a:cxn>
              <a:cxn ang="0">
                <a:pos x="connsiteX3" y="connsiteY3"/>
              </a:cxn>
            </a:cxnLst>
            <a:rect l="l" t="t" r="r" b="b"/>
            <a:pathLst>
              <a:path w="5816768" h="5573487">
                <a:moveTo>
                  <a:pt x="5816768" y="0"/>
                </a:moveTo>
                <a:lnTo>
                  <a:pt x="0" y="0"/>
                </a:lnTo>
                <a:lnTo>
                  <a:pt x="0" y="5330209"/>
                </a:lnTo>
                <a:lnTo>
                  <a:pt x="243279" y="5573487"/>
                </a:lnTo>
                <a:close/>
              </a:path>
            </a:pathLst>
          </a:custGeom>
          <a:solidFill>
            <a:schemeClr val="bg1">
              <a:lumMod val="95000"/>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1B5BB2AC-D82D-46FE-BACF-21BF3353B365}"/>
              </a:ext>
            </a:extLst>
          </p:cNvPr>
          <p:cNvSpPr>
            <a:spLocks noGrp="1"/>
          </p:cNvSpPr>
          <p:nvPr>
            <p:ph type="title"/>
          </p:nvPr>
        </p:nvSpPr>
        <p:spPr>
          <a:xfrm>
            <a:off x="1190170" y="464457"/>
            <a:ext cx="6191018" cy="493486"/>
          </a:xfrm>
        </p:spPr>
        <p:txBody>
          <a:bodyPr/>
          <a:lstStyle/>
          <a:p>
            <a:pPr algn="l"/>
            <a:r>
              <a:rPr lang="en-MY" b="1" i="0" dirty="0">
                <a:solidFill>
                  <a:schemeClr val="tx1">
                    <a:lumMod val="50000"/>
                  </a:schemeClr>
                </a:solidFill>
                <a:effectLst/>
              </a:rPr>
              <a:t>Optimize the </a:t>
            </a:r>
            <a:r>
              <a:rPr lang="en-MY" b="1" i="0" dirty="0" err="1">
                <a:solidFill>
                  <a:schemeClr val="tx1">
                    <a:lumMod val="50000"/>
                  </a:schemeClr>
                </a:solidFill>
                <a:effectLst/>
              </a:rPr>
              <a:t>OnStart</a:t>
            </a:r>
            <a:r>
              <a:rPr lang="en-MY" b="1" i="0" dirty="0">
                <a:solidFill>
                  <a:schemeClr val="tx1">
                    <a:lumMod val="50000"/>
                  </a:schemeClr>
                </a:solidFill>
                <a:effectLst/>
              </a:rPr>
              <a:t> property</a:t>
            </a:r>
          </a:p>
        </p:txBody>
      </p:sp>
      <p:sp>
        <p:nvSpPr>
          <p:cNvPr id="22" name="Rectangle 21">
            <a:extLst>
              <a:ext uri="{FF2B5EF4-FFF2-40B4-BE49-F238E27FC236}">
                <a16:creationId xmlns:a16="http://schemas.microsoft.com/office/drawing/2014/main" id="{7CC26FEF-B167-4C7F-A32D-509B8D504063}"/>
              </a:ext>
            </a:extLst>
          </p:cNvPr>
          <p:cNvSpPr/>
          <p:nvPr/>
        </p:nvSpPr>
        <p:spPr>
          <a:xfrm>
            <a:off x="754993" y="3276229"/>
            <a:ext cx="6626195" cy="1480942"/>
          </a:xfrm>
          <a:prstGeom prst="rect">
            <a:avLst/>
          </a:prstGeom>
        </p:spPr>
        <p:txBody>
          <a:bodyPr wrap="square" lIns="0" tIns="0" rIns="0" bIns="0" anchor="ctr">
            <a:noAutofit/>
          </a:bodyPr>
          <a:lstStyle/>
          <a:p>
            <a:pPr marL="0" lvl="1" defTabSz="914367">
              <a:spcAft>
                <a:spcPts val="600"/>
              </a:spcAft>
              <a:defRPr/>
            </a:pPr>
            <a:r>
              <a:rPr lang="en-US" sz="1200" dirty="0" err="1">
                <a:solidFill>
                  <a:schemeClr val="tx1">
                    <a:lumMod val="50000"/>
                  </a:schemeClr>
                </a:solidFill>
              </a:rPr>
              <a:t>ClearCollect</a:t>
            </a:r>
            <a:r>
              <a:rPr lang="en-US" sz="1200" dirty="0">
                <a:solidFill>
                  <a:schemeClr val="tx1">
                    <a:lumMod val="50000"/>
                  </a:schemeClr>
                </a:solidFill>
              </a:rPr>
              <a:t>( Product, '[</a:t>
            </a:r>
            <a:r>
              <a:rPr lang="en-US" sz="1200" dirty="0" err="1">
                <a:solidFill>
                  <a:schemeClr val="tx1">
                    <a:lumMod val="50000"/>
                  </a:schemeClr>
                </a:solidFill>
              </a:rPr>
              <a:t>SalesLT</a:t>
            </a:r>
            <a:r>
              <a:rPr lang="en-US" sz="1200" dirty="0">
                <a:solidFill>
                  <a:schemeClr val="tx1">
                    <a:lumMod val="50000"/>
                  </a:schemeClr>
                </a:solidFill>
              </a:rPr>
              <a:t>].[Product]' );</a:t>
            </a:r>
          </a:p>
          <a:p>
            <a:pPr marL="0" lvl="1" defTabSz="914367">
              <a:spcAft>
                <a:spcPts val="600"/>
              </a:spcAft>
              <a:defRPr/>
            </a:pPr>
            <a:r>
              <a:rPr lang="en-US" sz="1200" dirty="0" err="1">
                <a:solidFill>
                  <a:schemeClr val="tx1">
                    <a:lumMod val="50000"/>
                  </a:schemeClr>
                </a:solidFill>
              </a:rPr>
              <a:t>ClearCollect</a:t>
            </a:r>
            <a:r>
              <a:rPr lang="en-US" sz="1200" dirty="0">
                <a:solidFill>
                  <a:schemeClr val="tx1">
                    <a:lumMod val="50000"/>
                  </a:schemeClr>
                </a:solidFill>
              </a:rPr>
              <a:t>( Customer, '[</a:t>
            </a:r>
            <a:r>
              <a:rPr lang="en-US" sz="1200" dirty="0" err="1">
                <a:solidFill>
                  <a:schemeClr val="tx1">
                    <a:lumMod val="50000"/>
                  </a:schemeClr>
                </a:solidFill>
              </a:rPr>
              <a:t>SalesLT</a:t>
            </a:r>
            <a:r>
              <a:rPr lang="en-US" sz="1200" dirty="0">
                <a:solidFill>
                  <a:schemeClr val="tx1">
                    <a:lumMod val="50000"/>
                  </a:schemeClr>
                </a:solidFill>
              </a:rPr>
              <a:t>].[Customer]' );</a:t>
            </a:r>
          </a:p>
          <a:p>
            <a:pPr marL="0" lvl="1" defTabSz="914367">
              <a:spcAft>
                <a:spcPts val="600"/>
              </a:spcAft>
              <a:defRPr/>
            </a:pPr>
            <a:r>
              <a:rPr lang="en-US" sz="1200" dirty="0" err="1">
                <a:solidFill>
                  <a:schemeClr val="tx1">
                    <a:lumMod val="50000"/>
                  </a:schemeClr>
                </a:solidFill>
              </a:rPr>
              <a:t>ClearCollect</a:t>
            </a:r>
            <a:r>
              <a:rPr lang="en-US" sz="1200" dirty="0">
                <a:solidFill>
                  <a:schemeClr val="tx1">
                    <a:lumMod val="50000"/>
                  </a:schemeClr>
                </a:solidFill>
              </a:rPr>
              <a:t>( </a:t>
            </a:r>
            <a:r>
              <a:rPr lang="en-US" sz="1200" dirty="0" err="1">
                <a:solidFill>
                  <a:schemeClr val="tx1">
                    <a:lumMod val="50000"/>
                  </a:schemeClr>
                </a:solidFill>
              </a:rPr>
              <a:t>SalesOrderDetail</a:t>
            </a:r>
            <a:r>
              <a:rPr lang="en-US" sz="1200" dirty="0">
                <a:solidFill>
                  <a:schemeClr val="tx1">
                    <a:lumMod val="50000"/>
                  </a:schemeClr>
                </a:solidFill>
              </a:rPr>
              <a:t>, '[</a:t>
            </a:r>
            <a:r>
              <a:rPr lang="en-US" sz="1200" dirty="0" err="1">
                <a:solidFill>
                  <a:schemeClr val="tx1">
                    <a:lumMod val="50000"/>
                  </a:schemeClr>
                </a:solidFill>
              </a:rPr>
              <a:t>SalesLT</a:t>
            </a:r>
            <a:r>
              <a:rPr lang="en-US" sz="1200" dirty="0">
                <a:solidFill>
                  <a:schemeClr val="tx1">
                    <a:lumMod val="50000"/>
                  </a:schemeClr>
                </a:solidFill>
              </a:rPr>
              <a:t>].[</a:t>
            </a:r>
            <a:r>
              <a:rPr lang="en-US" sz="1200" dirty="0" err="1">
                <a:solidFill>
                  <a:schemeClr val="tx1">
                    <a:lumMod val="50000"/>
                  </a:schemeClr>
                </a:solidFill>
              </a:rPr>
              <a:t>SalesOrderDetail</a:t>
            </a:r>
            <a:r>
              <a:rPr lang="en-US" sz="1200" dirty="0">
                <a:solidFill>
                  <a:schemeClr val="tx1">
                    <a:lumMod val="50000"/>
                  </a:schemeClr>
                </a:solidFill>
              </a:rPr>
              <a:t>]' );</a:t>
            </a:r>
          </a:p>
          <a:p>
            <a:pPr marL="0" lvl="1" defTabSz="914367">
              <a:spcAft>
                <a:spcPts val="600"/>
              </a:spcAft>
              <a:defRPr/>
            </a:pPr>
            <a:r>
              <a:rPr lang="en-US" sz="1200" dirty="0" err="1">
                <a:solidFill>
                  <a:schemeClr val="tx1">
                    <a:lumMod val="50000"/>
                  </a:schemeClr>
                </a:solidFill>
              </a:rPr>
              <a:t>ClearCollect</a:t>
            </a:r>
            <a:r>
              <a:rPr lang="en-US" sz="1200" dirty="0">
                <a:solidFill>
                  <a:schemeClr val="tx1">
                    <a:lumMod val="50000"/>
                  </a:schemeClr>
                </a:solidFill>
              </a:rPr>
              <a:t>( </a:t>
            </a:r>
            <a:r>
              <a:rPr lang="en-US" sz="1200" dirty="0" err="1">
                <a:solidFill>
                  <a:schemeClr val="tx1">
                    <a:lumMod val="50000"/>
                  </a:schemeClr>
                </a:solidFill>
              </a:rPr>
              <a:t>SalesOrderHeader</a:t>
            </a:r>
            <a:r>
              <a:rPr lang="en-US" sz="1200" dirty="0">
                <a:solidFill>
                  <a:schemeClr val="tx1">
                    <a:lumMod val="50000"/>
                  </a:schemeClr>
                </a:solidFill>
              </a:rPr>
              <a:t>, '[</a:t>
            </a:r>
            <a:r>
              <a:rPr lang="en-US" sz="1200" dirty="0" err="1">
                <a:solidFill>
                  <a:schemeClr val="tx1">
                    <a:lumMod val="50000"/>
                  </a:schemeClr>
                </a:solidFill>
              </a:rPr>
              <a:t>SalesLT</a:t>
            </a:r>
            <a:r>
              <a:rPr lang="en-US" sz="1200" dirty="0">
                <a:solidFill>
                  <a:schemeClr val="tx1">
                    <a:lumMod val="50000"/>
                  </a:schemeClr>
                </a:solidFill>
              </a:rPr>
              <a:t>].[</a:t>
            </a:r>
            <a:r>
              <a:rPr lang="en-US" sz="1200" dirty="0" err="1">
                <a:solidFill>
                  <a:schemeClr val="tx1">
                    <a:lumMod val="50000"/>
                  </a:schemeClr>
                </a:solidFill>
              </a:rPr>
              <a:t>SalesOrderHeader</a:t>
            </a:r>
            <a:r>
              <a:rPr lang="en-US" sz="1200" dirty="0">
                <a:solidFill>
                  <a:schemeClr val="tx1">
                    <a:lumMod val="50000"/>
                  </a:schemeClr>
                </a:solidFill>
              </a:rPr>
              <a:t>]' )</a:t>
            </a:r>
            <a:endParaRPr lang="en-US" sz="1200" b="1" dirty="0">
              <a:solidFill>
                <a:schemeClr val="tx1">
                  <a:lumMod val="50000"/>
                </a:schemeClr>
              </a:solidFill>
            </a:endParaRPr>
          </a:p>
        </p:txBody>
      </p:sp>
      <p:sp>
        <p:nvSpPr>
          <p:cNvPr id="35" name="Freeform: Shape 34">
            <a:extLst>
              <a:ext uri="{FF2B5EF4-FFF2-40B4-BE49-F238E27FC236}">
                <a16:creationId xmlns:a16="http://schemas.microsoft.com/office/drawing/2014/main" id="{89168DE0-FB1E-423A-9A77-6360137A0C7B}"/>
              </a:ext>
              <a:ext uri="{C183D7F6-B498-43B3-948B-1728B52AA6E4}">
                <adec:decorative xmlns:adec="http://schemas.microsoft.com/office/drawing/2017/decorative" val="1"/>
              </a:ext>
            </a:extLst>
          </p:cNvPr>
          <p:cNvSpPr/>
          <p:nvPr/>
        </p:nvSpPr>
        <p:spPr bwMode="auto">
          <a:xfrm rot="5400000" flipH="1">
            <a:off x="-29125" y="5924478"/>
            <a:ext cx="962646"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 name="connsiteX0" fmla="*/ 1887652 w 1887652"/>
              <a:gd name="connsiteY0" fmla="*/ 904397 h 904397"/>
              <a:gd name="connsiteX1" fmla="*/ 925006 w 1887652"/>
              <a:gd name="connsiteY1" fmla="*/ 0 h 904397"/>
              <a:gd name="connsiteX2" fmla="*/ 925006 w 1887652"/>
              <a:gd name="connsiteY2" fmla="*/ 904395 h 904397"/>
              <a:gd name="connsiteX3" fmla="*/ 0 w 1887652"/>
              <a:gd name="connsiteY3" fmla="*/ 904395 h 904397"/>
              <a:gd name="connsiteX4" fmla="*/ 1887652 w 1887652"/>
              <a:gd name="connsiteY4" fmla="*/ 904397 h 904397"/>
              <a:gd name="connsiteX0" fmla="*/ 962646 w 962646"/>
              <a:gd name="connsiteY0" fmla="*/ 904397 h 904397"/>
              <a:gd name="connsiteX1" fmla="*/ 0 w 962646"/>
              <a:gd name="connsiteY1" fmla="*/ 0 h 904397"/>
              <a:gd name="connsiteX2" fmla="*/ 0 w 962646"/>
              <a:gd name="connsiteY2" fmla="*/ 904395 h 904397"/>
              <a:gd name="connsiteX3" fmla="*/ 962646 w 962646"/>
              <a:gd name="connsiteY3" fmla="*/ 904397 h 904397"/>
            </a:gdLst>
            <a:ahLst/>
            <a:cxnLst>
              <a:cxn ang="0">
                <a:pos x="connsiteX0" y="connsiteY0"/>
              </a:cxn>
              <a:cxn ang="0">
                <a:pos x="connsiteX1" y="connsiteY1"/>
              </a:cxn>
              <a:cxn ang="0">
                <a:pos x="connsiteX2" y="connsiteY2"/>
              </a:cxn>
              <a:cxn ang="0">
                <a:pos x="connsiteX3" y="connsiteY3"/>
              </a:cxn>
            </a:cxnLst>
            <a:rect l="l" t="t" r="r" b="b"/>
            <a:pathLst>
              <a:path w="962646" h="904397">
                <a:moveTo>
                  <a:pt x="962646" y="904397"/>
                </a:moveTo>
                <a:lnTo>
                  <a:pt x="0" y="0"/>
                </a:lnTo>
                <a:lnTo>
                  <a:pt x="0" y="904395"/>
                </a:lnTo>
                <a:lnTo>
                  <a:pt x="962646" y="904397"/>
                </a:lnTo>
                <a:close/>
              </a:path>
            </a:pathLst>
          </a:cu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1437362A-578B-41D0-ACB5-3694773AE7AE}"/>
              </a:ext>
              <a:ext uri="{C183D7F6-B498-43B3-948B-1728B52AA6E4}">
                <adec:decorative xmlns:adec="http://schemas.microsoft.com/office/drawing/2017/decorative" val="1"/>
              </a:ext>
            </a:extLst>
          </p:cNvPr>
          <p:cNvGrpSpPr/>
          <p:nvPr/>
        </p:nvGrpSpPr>
        <p:grpSpPr>
          <a:xfrm>
            <a:off x="0" y="-198259"/>
            <a:ext cx="1190170" cy="2892164"/>
            <a:chOff x="-1" y="-198259"/>
            <a:chExt cx="1190170" cy="2892164"/>
          </a:xfrm>
        </p:grpSpPr>
        <p:sp>
          <p:nvSpPr>
            <p:cNvPr id="15" name="Freeform: Shape 14">
              <a:extLst>
                <a:ext uri="{FF2B5EF4-FFF2-40B4-BE49-F238E27FC236}">
                  <a16:creationId xmlns:a16="http://schemas.microsoft.com/office/drawing/2014/main" id="{E5736244-4EDA-4535-8B55-FDD89A469D48}"/>
                </a:ext>
              </a:extLst>
            </p:cNvPr>
            <p:cNvSpPr/>
            <p:nvPr/>
          </p:nvSpPr>
          <p:spPr bwMode="auto">
            <a:xfrm rot="5400000" flipH="1">
              <a:off x="-462707" y="264447"/>
              <a:ext cx="1794829" cy="869417"/>
            </a:xfrm>
            <a:custGeom>
              <a:avLst/>
              <a:gdLst>
                <a:gd name="connsiteX0" fmla="*/ 3514959 w 3514959"/>
                <a:gd name="connsiteY0" fmla="*/ 1702650 h 1702650"/>
                <a:gd name="connsiteX1" fmla="*/ 1702649 w 3514959"/>
                <a:gd name="connsiteY1" fmla="*/ 0 h 1702650"/>
                <a:gd name="connsiteX2" fmla="*/ 0 w 3514959"/>
                <a:gd name="connsiteY2" fmla="*/ 1702650 h 1702650"/>
              </a:gdLst>
              <a:ahLst/>
              <a:cxnLst>
                <a:cxn ang="0">
                  <a:pos x="connsiteX0" y="connsiteY0"/>
                </a:cxn>
                <a:cxn ang="0">
                  <a:pos x="connsiteX1" y="connsiteY1"/>
                </a:cxn>
                <a:cxn ang="0">
                  <a:pos x="connsiteX2" y="connsiteY2"/>
                </a:cxn>
              </a:cxnLst>
              <a:rect l="l" t="t" r="r" b="b"/>
              <a:pathLst>
                <a:path w="3514959" h="1702650">
                  <a:moveTo>
                    <a:pt x="3514959" y="1702650"/>
                  </a:moveTo>
                  <a:lnTo>
                    <a:pt x="1702649" y="0"/>
                  </a:lnTo>
                  <a:lnTo>
                    <a:pt x="0" y="1702650"/>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8625CAA2-0410-41F4-9A44-3EFD6170C406}"/>
                </a:ext>
              </a:extLst>
            </p:cNvPr>
            <p:cNvSpPr/>
            <p:nvPr/>
          </p:nvSpPr>
          <p:spPr bwMode="auto">
            <a:xfrm rot="5400000" flipH="1">
              <a:off x="-633413" y="870322"/>
              <a:ext cx="2456996" cy="1190169"/>
            </a:xfrm>
            <a:custGeom>
              <a:avLst/>
              <a:gdLst>
                <a:gd name="connsiteX0" fmla="*/ 1609389 w 1609389"/>
                <a:gd name="connsiteY0" fmla="*/ 779588 h 779588"/>
                <a:gd name="connsiteX1" fmla="*/ 779589 w 1609389"/>
                <a:gd name="connsiteY1" fmla="*/ 0 h 779588"/>
                <a:gd name="connsiteX2" fmla="*/ 0 w 1609389"/>
                <a:gd name="connsiteY2" fmla="*/ 779588 h 779588"/>
              </a:gdLst>
              <a:ahLst/>
              <a:cxnLst>
                <a:cxn ang="0">
                  <a:pos x="connsiteX0" y="connsiteY0"/>
                </a:cxn>
                <a:cxn ang="0">
                  <a:pos x="connsiteX1" y="connsiteY1"/>
                </a:cxn>
                <a:cxn ang="0">
                  <a:pos x="connsiteX2" y="connsiteY2"/>
                </a:cxn>
              </a:cxnLst>
              <a:rect l="l" t="t" r="r" b="b"/>
              <a:pathLst>
                <a:path w="1609389" h="779588">
                  <a:moveTo>
                    <a:pt x="1609389" y="779588"/>
                  </a:moveTo>
                  <a:lnTo>
                    <a:pt x="779589" y="0"/>
                  </a:lnTo>
                  <a:lnTo>
                    <a:pt x="0" y="779588"/>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a:extLst>
              <a:ext uri="{FF2B5EF4-FFF2-40B4-BE49-F238E27FC236}">
                <a16:creationId xmlns:a16="http://schemas.microsoft.com/office/drawing/2014/main" id="{98B6ACB0-6FE7-7D8E-E4DB-D48451E1A39B}"/>
              </a:ext>
            </a:extLst>
          </p:cNvPr>
          <p:cNvSpPr/>
          <p:nvPr/>
        </p:nvSpPr>
        <p:spPr>
          <a:xfrm>
            <a:off x="1331639" y="1529612"/>
            <a:ext cx="10087186" cy="1873465"/>
          </a:xfrm>
          <a:prstGeom prst="rect">
            <a:avLst/>
          </a:prstGeom>
        </p:spPr>
        <p:txBody>
          <a:bodyPr wrap="square" lIns="0" tIns="0" rIns="0" bIns="0" anchor="ctr">
            <a:noAutofit/>
          </a:bodyPr>
          <a:lstStyle/>
          <a:p>
            <a:pPr marL="0" lvl="1" algn="ctr" defTabSz="914367">
              <a:spcAft>
                <a:spcPts val="600"/>
              </a:spcAft>
              <a:defRPr/>
            </a:pPr>
            <a:r>
              <a:rPr lang="en-US" dirty="0">
                <a:solidFill>
                  <a:schemeClr val="tx1">
                    <a:lumMod val="50000"/>
                  </a:schemeClr>
                </a:solidFill>
              </a:rPr>
              <a:t>Use the </a:t>
            </a:r>
            <a:r>
              <a:rPr lang="en-US" b="1" dirty="0" err="1">
                <a:solidFill>
                  <a:srgbClr val="7030A0"/>
                </a:solidFill>
              </a:rPr>
              <a:t>ClearCollect</a:t>
            </a:r>
            <a:r>
              <a:rPr lang="en-US" dirty="0">
                <a:solidFill>
                  <a:schemeClr val="tx1">
                    <a:lumMod val="50000"/>
                  </a:schemeClr>
                </a:solidFill>
              </a:rPr>
              <a:t> function to cache data locally if it doesn't change during the user session. Also, use the </a:t>
            </a:r>
            <a:r>
              <a:rPr lang="en-US" b="1" dirty="0">
                <a:solidFill>
                  <a:srgbClr val="7030A0"/>
                </a:solidFill>
              </a:rPr>
              <a:t>Concurrent</a:t>
            </a:r>
            <a:r>
              <a:rPr lang="en-US" dirty="0">
                <a:solidFill>
                  <a:schemeClr val="tx1">
                    <a:lumMod val="50000"/>
                  </a:schemeClr>
                </a:solidFill>
              </a:rPr>
              <a:t> function to load data sources simultaneously; this can cut the amount of time an app needs to load data in half.</a:t>
            </a:r>
            <a:endParaRPr lang="en-US" sz="5400" b="1" dirty="0">
              <a:solidFill>
                <a:schemeClr val="tx1">
                  <a:lumMod val="50000"/>
                </a:schemeClr>
              </a:solidFill>
            </a:endParaRPr>
          </a:p>
        </p:txBody>
      </p:sp>
      <p:sp>
        <p:nvSpPr>
          <p:cNvPr id="4" name="Rectangle 3">
            <a:extLst>
              <a:ext uri="{FF2B5EF4-FFF2-40B4-BE49-F238E27FC236}">
                <a16:creationId xmlns:a16="http://schemas.microsoft.com/office/drawing/2014/main" id="{548507FF-FF15-269E-EE19-F3C72DF2AAB4}"/>
              </a:ext>
            </a:extLst>
          </p:cNvPr>
          <p:cNvSpPr/>
          <p:nvPr/>
        </p:nvSpPr>
        <p:spPr>
          <a:xfrm>
            <a:off x="6096000" y="3276228"/>
            <a:ext cx="6626195" cy="1710551"/>
          </a:xfrm>
          <a:prstGeom prst="rect">
            <a:avLst/>
          </a:prstGeom>
        </p:spPr>
        <p:txBody>
          <a:bodyPr wrap="square" lIns="0" tIns="0" rIns="0" bIns="0" anchor="ctr">
            <a:noAutofit/>
          </a:bodyPr>
          <a:lstStyle/>
          <a:p>
            <a:pPr marL="0" lvl="1" defTabSz="914367">
              <a:spcAft>
                <a:spcPts val="600"/>
              </a:spcAft>
              <a:defRPr/>
            </a:pPr>
            <a:r>
              <a:rPr lang="en-MY" sz="1200" dirty="0">
                <a:solidFill>
                  <a:schemeClr val="tx1">
                    <a:lumMod val="50000"/>
                  </a:schemeClr>
                </a:solidFill>
              </a:rPr>
              <a:t>Concurrent( </a:t>
            </a:r>
          </a:p>
          <a:p>
            <a:pPr marL="0" lvl="1" defTabSz="914367">
              <a:spcAft>
                <a:spcPts val="600"/>
              </a:spcAft>
              <a:defRPr/>
            </a:pPr>
            <a:r>
              <a:rPr lang="en-MY" sz="1200" dirty="0">
                <a:solidFill>
                  <a:schemeClr val="tx1">
                    <a:lumMod val="50000"/>
                  </a:schemeClr>
                </a:solidFill>
              </a:rPr>
              <a:t>	</a:t>
            </a:r>
            <a:r>
              <a:rPr lang="en-MY" sz="1200" dirty="0" err="1">
                <a:solidFill>
                  <a:schemeClr val="tx1">
                    <a:lumMod val="50000"/>
                  </a:schemeClr>
                </a:solidFill>
              </a:rPr>
              <a:t>ClearCollect</a:t>
            </a:r>
            <a:r>
              <a:rPr lang="en-MY" sz="1200" dirty="0">
                <a:solidFill>
                  <a:schemeClr val="tx1">
                    <a:lumMod val="50000"/>
                  </a:schemeClr>
                </a:solidFill>
              </a:rPr>
              <a:t>( Product, '[</a:t>
            </a:r>
            <a:r>
              <a:rPr lang="en-MY" sz="1200" dirty="0" err="1">
                <a:solidFill>
                  <a:schemeClr val="tx1">
                    <a:lumMod val="50000"/>
                  </a:schemeClr>
                </a:solidFill>
              </a:rPr>
              <a:t>SalesLT</a:t>
            </a:r>
            <a:r>
              <a:rPr lang="en-MY" sz="1200" dirty="0">
                <a:solidFill>
                  <a:schemeClr val="tx1">
                    <a:lumMod val="50000"/>
                  </a:schemeClr>
                </a:solidFill>
              </a:rPr>
              <a:t>].[Product]’ ),</a:t>
            </a:r>
          </a:p>
          <a:p>
            <a:pPr marL="0" lvl="1" defTabSz="914367">
              <a:spcAft>
                <a:spcPts val="600"/>
              </a:spcAft>
              <a:defRPr/>
            </a:pPr>
            <a:r>
              <a:rPr lang="en-MY" sz="1200" dirty="0">
                <a:solidFill>
                  <a:schemeClr val="tx1">
                    <a:lumMod val="50000"/>
                  </a:schemeClr>
                </a:solidFill>
              </a:rPr>
              <a:t>	</a:t>
            </a:r>
            <a:r>
              <a:rPr lang="en-MY" sz="1200" dirty="0" err="1">
                <a:solidFill>
                  <a:schemeClr val="tx1">
                    <a:lumMod val="50000"/>
                  </a:schemeClr>
                </a:solidFill>
              </a:rPr>
              <a:t>ClearCollect</a:t>
            </a:r>
            <a:r>
              <a:rPr lang="en-MY" sz="1200" dirty="0">
                <a:solidFill>
                  <a:schemeClr val="tx1">
                    <a:lumMod val="50000"/>
                  </a:schemeClr>
                </a:solidFill>
              </a:rPr>
              <a:t>( Customer, '[</a:t>
            </a:r>
            <a:r>
              <a:rPr lang="en-MY" sz="1200" dirty="0" err="1">
                <a:solidFill>
                  <a:schemeClr val="tx1">
                    <a:lumMod val="50000"/>
                  </a:schemeClr>
                </a:solidFill>
              </a:rPr>
              <a:t>SalesLT</a:t>
            </a:r>
            <a:r>
              <a:rPr lang="en-MY" sz="1200" dirty="0">
                <a:solidFill>
                  <a:schemeClr val="tx1">
                    <a:lumMod val="50000"/>
                  </a:schemeClr>
                </a:solidFill>
              </a:rPr>
              <a:t>].[Customer]’ ),</a:t>
            </a:r>
          </a:p>
          <a:p>
            <a:pPr marL="0" lvl="1" defTabSz="914367">
              <a:spcAft>
                <a:spcPts val="600"/>
              </a:spcAft>
              <a:defRPr/>
            </a:pPr>
            <a:r>
              <a:rPr lang="en-MY" sz="1200" dirty="0">
                <a:solidFill>
                  <a:schemeClr val="tx1">
                    <a:lumMod val="50000"/>
                  </a:schemeClr>
                </a:solidFill>
              </a:rPr>
              <a:t>	</a:t>
            </a:r>
            <a:r>
              <a:rPr lang="en-MY" sz="1200" dirty="0" err="1">
                <a:solidFill>
                  <a:schemeClr val="tx1">
                    <a:lumMod val="50000"/>
                  </a:schemeClr>
                </a:solidFill>
              </a:rPr>
              <a:t>ClearCollect</a:t>
            </a:r>
            <a:r>
              <a:rPr lang="en-MY" sz="1200" dirty="0">
                <a:solidFill>
                  <a:schemeClr val="tx1">
                    <a:lumMod val="50000"/>
                  </a:schemeClr>
                </a:solidFill>
              </a:rPr>
              <a:t>( </a:t>
            </a:r>
            <a:r>
              <a:rPr lang="en-MY" sz="1200" dirty="0" err="1">
                <a:solidFill>
                  <a:schemeClr val="tx1">
                    <a:lumMod val="50000"/>
                  </a:schemeClr>
                </a:solidFill>
              </a:rPr>
              <a:t>SalesOrderDetail</a:t>
            </a:r>
            <a:r>
              <a:rPr lang="en-MY" sz="1200" dirty="0">
                <a:solidFill>
                  <a:schemeClr val="tx1">
                    <a:lumMod val="50000"/>
                  </a:schemeClr>
                </a:solidFill>
              </a:rPr>
              <a:t>, '[</a:t>
            </a:r>
            <a:r>
              <a:rPr lang="en-MY" sz="1200" dirty="0" err="1">
                <a:solidFill>
                  <a:schemeClr val="tx1">
                    <a:lumMod val="50000"/>
                  </a:schemeClr>
                </a:solidFill>
              </a:rPr>
              <a:t>SalesLT</a:t>
            </a:r>
            <a:r>
              <a:rPr lang="en-MY" sz="1200" dirty="0">
                <a:solidFill>
                  <a:schemeClr val="tx1">
                    <a:lumMod val="50000"/>
                  </a:schemeClr>
                </a:solidFill>
              </a:rPr>
              <a:t>].[</a:t>
            </a:r>
            <a:r>
              <a:rPr lang="en-MY" sz="1200" dirty="0" err="1">
                <a:solidFill>
                  <a:schemeClr val="tx1">
                    <a:lumMod val="50000"/>
                  </a:schemeClr>
                </a:solidFill>
              </a:rPr>
              <a:t>SalesOrderDetail</a:t>
            </a:r>
            <a:r>
              <a:rPr lang="en-MY" sz="1200" dirty="0">
                <a:solidFill>
                  <a:schemeClr val="tx1">
                    <a:lumMod val="50000"/>
                  </a:schemeClr>
                </a:solidFill>
              </a:rPr>
              <a:t>]’ ),</a:t>
            </a:r>
          </a:p>
          <a:p>
            <a:pPr marL="0" lvl="1" defTabSz="914367">
              <a:spcAft>
                <a:spcPts val="600"/>
              </a:spcAft>
              <a:defRPr/>
            </a:pPr>
            <a:r>
              <a:rPr lang="en-MY" sz="1200" dirty="0">
                <a:solidFill>
                  <a:schemeClr val="tx1">
                    <a:lumMod val="50000"/>
                  </a:schemeClr>
                </a:solidFill>
              </a:rPr>
              <a:t>	</a:t>
            </a:r>
            <a:r>
              <a:rPr lang="en-MY" sz="1200" dirty="0" err="1">
                <a:solidFill>
                  <a:schemeClr val="tx1">
                    <a:lumMod val="50000"/>
                  </a:schemeClr>
                </a:solidFill>
              </a:rPr>
              <a:t>ClearCollect</a:t>
            </a:r>
            <a:r>
              <a:rPr lang="en-MY" sz="1200" dirty="0">
                <a:solidFill>
                  <a:schemeClr val="tx1">
                    <a:lumMod val="50000"/>
                  </a:schemeClr>
                </a:solidFill>
              </a:rPr>
              <a:t>( </a:t>
            </a:r>
            <a:r>
              <a:rPr lang="en-MY" sz="1200" dirty="0" err="1">
                <a:solidFill>
                  <a:schemeClr val="tx1">
                    <a:lumMod val="50000"/>
                  </a:schemeClr>
                </a:solidFill>
              </a:rPr>
              <a:t>SalesOrderHeader</a:t>
            </a:r>
            <a:r>
              <a:rPr lang="en-MY" sz="1200" dirty="0">
                <a:solidFill>
                  <a:schemeClr val="tx1">
                    <a:lumMod val="50000"/>
                  </a:schemeClr>
                </a:solidFill>
              </a:rPr>
              <a:t>, '[</a:t>
            </a:r>
            <a:r>
              <a:rPr lang="en-MY" sz="1200" dirty="0" err="1">
                <a:solidFill>
                  <a:schemeClr val="tx1">
                    <a:lumMod val="50000"/>
                  </a:schemeClr>
                </a:solidFill>
              </a:rPr>
              <a:t>SalesLT</a:t>
            </a:r>
            <a:r>
              <a:rPr lang="en-MY" sz="1200" dirty="0">
                <a:solidFill>
                  <a:schemeClr val="tx1">
                    <a:lumMod val="50000"/>
                  </a:schemeClr>
                </a:solidFill>
              </a:rPr>
              <a:t>].[</a:t>
            </a:r>
            <a:r>
              <a:rPr lang="en-MY" sz="1200" dirty="0" err="1">
                <a:solidFill>
                  <a:schemeClr val="tx1">
                    <a:lumMod val="50000"/>
                  </a:schemeClr>
                </a:solidFill>
              </a:rPr>
              <a:t>SalesOrderHeader</a:t>
            </a:r>
            <a:r>
              <a:rPr lang="en-MY" sz="1200" dirty="0">
                <a:solidFill>
                  <a:schemeClr val="tx1">
                    <a:lumMod val="50000"/>
                  </a:schemeClr>
                </a:solidFill>
              </a:rPr>
              <a:t>]’ )</a:t>
            </a:r>
          </a:p>
          <a:p>
            <a:pPr marL="0" lvl="1" defTabSz="914367">
              <a:spcAft>
                <a:spcPts val="600"/>
              </a:spcAft>
              <a:defRPr/>
            </a:pPr>
            <a:r>
              <a:rPr lang="en-MY" sz="1200" dirty="0">
                <a:solidFill>
                  <a:schemeClr val="tx1">
                    <a:lumMod val="50000"/>
                  </a:schemeClr>
                </a:solidFill>
              </a:rPr>
              <a:t>)</a:t>
            </a:r>
            <a:endParaRPr lang="en-US" sz="1200" b="1" dirty="0">
              <a:solidFill>
                <a:schemeClr val="tx1">
                  <a:lumMod val="50000"/>
                </a:schemeClr>
              </a:solidFill>
            </a:endParaRPr>
          </a:p>
        </p:txBody>
      </p:sp>
      <p:pic>
        <p:nvPicPr>
          <p:cNvPr id="8" name="Picture 7" descr="Timeline&#10;&#10;Description automatically generated">
            <a:extLst>
              <a:ext uri="{FF2B5EF4-FFF2-40B4-BE49-F238E27FC236}">
                <a16:creationId xmlns:a16="http://schemas.microsoft.com/office/drawing/2014/main" id="{A747A6FC-F1A5-0123-09B0-CD532F5DE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84" y="5070772"/>
            <a:ext cx="4826525" cy="849496"/>
          </a:xfrm>
          <a:prstGeom prst="rect">
            <a:avLst/>
          </a:prstGeom>
        </p:spPr>
      </p:pic>
      <p:pic>
        <p:nvPicPr>
          <p:cNvPr id="10" name="Picture 9" descr="A picture containing timeline">
            <a:extLst>
              <a:ext uri="{FF2B5EF4-FFF2-40B4-BE49-F238E27FC236}">
                <a16:creationId xmlns:a16="http://schemas.microsoft.com/office/drawing/2014/main" id="{3FB03293-7AF2-5B61-B12E-C22B28DAF0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2775" y="4975066"/>
            <a:ext cx="5118755" cy="941083"/>
          </a:xfrm>
          <a:prstGeom prst="rect">
            <a:avLst/>
          </a:prstGeom>
        </p:spPr>
      </p:pic>
    </p:spTree>
    <p:extLst>
      <p:ext uri="{BB962C8B-B14F-4D97-AF65-F5344CB8AC3E}">
        <p14:creationId xmlns:p14="http://schemas.microsoft.com/office/powerpoint/2010/main" val="3602411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16D8A52-C331-4662-9B18-D0F56C1E0DC1}"/>
              </a:ext>
              <a:ext uri="{C183D7F6-B498-43B3-948B-1728B52AA6E4}">
                <adec:decorative xmlns:adec="http://schemas.microsoft.com/office/drawing/2017/decorative" val="1"/>
              </a:ext>
            </a:extLst>
          </p:cNvPr>
          <p:cNvSpPr/>
          <p:nvPr/>
        </p:nvSpPr>
        <p:spPr bwMode="auto">
          <a:xfrm flipH="1">
            <a:off x="6375232" y="-1"/>
            <a:ext cx="5816768" cy="5573487"/>
          </a:xfrm>
          <a:custGeom>
            <a:avLst/>
            <a:gdLst>
              <a:gd name="connsiteX0" fmla="*/ 5816768 w 5816768"/>
              <a:gd name="connsiteY0" fmla="*/ 0 h 5573487"/>
              <a:gd name="connsiteX1" fmla="*/ 0 w 5816768"/>
              <a:gd name="connsiteY1" fmla="*/ 0 h 5573487"/>
              <a:gd name="connsiteX2" fmla="*/ 0 w 5816768"/>
              <a:gd name="connsiteY2" fmla="*/ 5330209 h 5573487"/>
              <a:gd name="connsiteX3" fmla="*/ 243279 w 5816768"/>
              <a:gd name="connsiteY3" fmla="*/ 5573487 h 5573487"/>
            </a:gdLst>
            <a:ahLst/>
            <a:cxnLst>
              <a:cxn ang="0">
                <a:pos x="connsiteX0" y="connsiteY0"/>
              </a:cxn>
              <a:cxn ang="0">
                <a:pos x="connsiteX1" y="connsiteY1"/>
              </a:cxn>
              <a:cxn ang="0">
                <a:pos x="connsiteX2" y="connsiteY2"/>
              </a:cxn>
              <a:cxn ang="0">
                <a:pos x="connsiteX3" y="connsiteY3"/>
              </a:cxn>
            </a:cxnLst>
            <a:rect l="l" t="t" r="r" b="b"/>
            <a:pathLst>
              <a:path w="5816768" h="5573487">
                <a:moveTo>
                  <a:pt x="5816768" y="0"/>
                </a:moveTo>
                <a:lnTo>
                  <a:pt x="0" y="0"/>
                </a:lnTo>
                <a:lnTo>
                  <a:pt x="0" y="5330209"/>
                </a:lnTo>
                <a:lnTo>
                  <a:pt x="243279" y="5573487"/>
                </a:lnTo>
                <a:close/>
              </a:path>
            </a:pathLst>
          </a:custGeom>
          <a:solidFill>
            <a:schemeClr val="bg1">
              <a:lumMod val="95000"/>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1B5BB2AC-D82D-46FE-BACF-21BF3353B365}"/>
              </a:ext>
            </a:extLst>
          </p:cNvPr>
          <p:cNvSpPr>
            <a:spLocks noGrp="1"/>
          </p:cNvSpPr>
          <p:nvPr>
            <p:ph type="title"/>
          </p:nvPr>
        </p:nvSpPr>
        <p:spPr>
          <a:xfrm>
            <a:off x="1190170" y="464457"/>
            <a:ext cx="6191018" cy="493486"/>
          </a:xfrm>
        </p:spPr>
        <p:txBody>
          <a:bodyPr/>
          <a:lstStyle/>
          <a:p>
            <a:pPr algn="l"/>
            <a:r>
              <a:rPr lang="en-MY" b="1" i="0" dirty="0">
                <a:solidFill>
                  <a:schemeClr val="tx1">
                    <a:lumMod val="50000"/>
                  </a:schemeClr>
                </a:solidFill>
                <a:effectLst/>
              </a:rPr>
              <a:t>Cache lookup data</a:t>
            </a:r>
          </a:p>
        </p:txBody>
      </p:sp>
      <p:sp>
        <p:nvSpPr>
          <p:cNvPr id="22" name="Rectangle 21">
            <a:extLst>
              <a:ext uri="{FF2B5EF4-FFF2-40B4-BE49-F238E27FC236}">
                <a16:creationId xmlns:a16="http://schemas.microsoft.com/office/drawing/2014/main" id="{7CC26FEF-B167-4C7F-A32D-509B8D504063}"/>
              </a:ext>
            </a:extLst>
          </p:cNvPr>
          <p:cNvSpPr/>
          <p:nvPr/>
        </p:nvSpPr>
        <p:spPr>
          <a:xfrm>
            <a:off x="3007152" y="3470035"/>
            <a:ext cx="7687134" cy="2331000"/>
          </a:xfrm>
          <a:prstGeom prst="rect">
            <a:avLst/>
          </a:prstGeom>
        </p:spPr>
        <p:txBody>
          <a:bodyPr wrap="square" lIns="0" tIns="0" rIns="0" bIns="0" anchor="ctr">
            <a:noAutofit/>
          </a:bodyPr>
          <a:lstStyle/>
          <a:p>
            <a:pPr marL="0" lvl="1" defTabSz="914367">
              <a:spcAft>
                <a:spcPts val="600"/>
              </a:spcAft>
              <a:defRPr/>
            </a:pPr>
            <a:r>
              <a:rPr lang="en-US" sz="2000" dirty="0">
                <a:solidFill>
                  <a:schemeClr val="tx1">
                    <a:lumMod val="50000"/>
                  </a:schemeClr>
                </a:solidFill>
              </a:rPr>
              <a:t>Set(</a:t>
            </a:r>
            <a:r>
              <a:rPr lang="en-US" sz="2000" dirty="0" err="1">
                <a:solidFill>
                  <a:schemeClr val="tx1">
                    <a:lumMod val="50000"/>
                  </a:schemeClr>
                </a:solidFill>
              </a:rPr>
              <a:t>CustomerOrder</a:t>
            </a:r>
            <a:r>
              <a:rPr lang="en-US" sz="2000" dirty="0">
                <a:solidFill>
                  <a:schemeClr val="tx1">
                    <a:lumMod val="50000"/>
                  </a:schemeClr>
                </a:solidFill>
              </a:rPr>
              <a:t>, Lookup(Order, id = “123-45-6789”));</a:t>
            </a:r>
          </a:p>
          <a:p>
            <a:pPr marL="0" lvl="1" defTabSz="914367">
              <a:spcAft>
                <a:spcPts val="600"/>
              </a:spcAft>
              <a:defRPr/>
            </a:pPr>
            <a:r>
              <a:rPr lang="en-US" sz="2000" dirty="0">
                <a:solidFill>
                  <a:schemeClr val="tx1">
                    <a:lumMod val="50000"/>
                  </a:schemeClr>
                </a:solidFill>
              </a:rPr>
              <a:t>Set(</a:t>
            </a:r>
            <a:r>
              <a:rPr lang="en-US" sz="2000" dirty="0" err="1">
                <a:solidFill>
                  <a:schemeClr val="tx1">
                    <a:lumMod val="50000"/>
                  </a:schemeClr>
                </a:solidFill>
              </a:rPr>
              <a:t>CustomerName</a:t>
            </a:r>
            <a:r>
              <a:rPr lang="en-US" sz="2000" dirty="0">
                <a:solidFill>
                  <a:schemeClr val="tx1">
                    <a:lumMod val="50000"/>
                  </a:schemeClr>
                </a:solidFill>
              </a:rPr>
              <a:t>, </a:t>
            </a:r>
            <a:r>
              <a:rPr lang="en-US" sz="2000" dirty="0" err="1">
                <a:solidFill>
                  <a:schemeClr val="tx1">
                    <a:lumMod val="50000"/>
                  </a:schemeClr>
                </a:solidFill>
              </a:rPr>
              <a:t>CustomerOrder.Name</a:t>
            </a:r>
            <a:r>
              <a:rPr lang="en-US" sz="2000" dirty="0">
                <a:solidFill>
                  <a:schemeClr val="tx1">
                    <a:lumMod val="50000"/>
                  </a:schemeClr>
                </a:solidFill>
              </a:rPr>
              <a:t>);</a:t>
            </a:r>
          </a:p>
          <a:p>
            <a:pPr marL="0" lvl="1" defTabSz="914367">
              <a:spcAft>
                <a:spcPts val="600"/>
              </a:spcAft>
              <a:defRPr/>
            </a:pPr>
            <a:r>
              <a:rPr lang="en-US" sz="2000" dirty="0">
                <a:solidFill>
                  <a:schemeClr val="tx1">
                    <a:lumMod val="50000"/>
                  </a:schemeClr>
                </a:solidFill>
              </a:rPr>
              <a:t>Set(</a:t>
            </a:r>
            <a:r>
              <a:rPr lang="en-US" sz="2000" dirty="0" err="1">
                <a:solidFill>
                  <a:schemeClr val="tx1">
                    <a:lumMod val="50000"/>
                  </a:schemeClr>
                </a:solidFill>
              </a:rPr>
              <a:t>CustomerAddress</a:t>
            </a:r>
            <a:r>
              <a:rPr lang="en-US" sz="2000" dirty="0">
                <a:solidFill>
                  <a:schemeClr val="tx1">
                    <a:lumMod val="50000"/>
                  </a:schemeClr>
                </a:solidFill>
              </a:rPr>
              <a:t>, </a:t>
            </a:r>
            <a:r>
              <a:rPr lang="en-US" sz="2000" dirty="0" err="1">
                <a:solidFill>
                  <a:schemeClr val="tx1">
                    <a:lumMod val="50000"/>
                  </a:schemeClr>
                </a:solidFill>
              </a:rPr>
              <a:t>CustomerOrder.Address</a:t>
            </a:r>
            <a:r>
              <a:rPr lang="en-US" sz="2000" dirty="0">
                <a:solidFill>
                  <a:schemeClr val="tx1">
                    <a:lumMod val="50000"/>
                  </a:schemeClr>
                </a:solidFill>
              </a:rPr>
              <a:t>);</a:t>
            </a:r>
          </a:p>
          <a:p>
            <a:pPr marL="0" lvl="1" defTabSz="914367">
              <a:spcAft>
                <a:spcPts val="600"/>
              </a:spcAft>
              <a:defRPr/>
            </a:pPr>
            <a:r>
              <a:rPr lang="en-US" sz="2000" dirty="0">
                <a:solidFill>
                  <a:schemeClr val="tx1">
                    <a:lumMod val="50000"/>
                  </a:schemeClr>
                </a:solidFill>
              </a:rPr>
              <a:t>Set(</a:t>
            </a:r>
            <a:r>
              <a:rPr lang="en-US" sz="2000" dirty="0" err="1">
                <a:solidFill>
                  <a:schemeClr val="tx1">
                    <a:lumMod val="50000"/>
                  </a:schemeClr>
                </a:solidFill>
              </a:rPr>
              <a:t>CustomerEmail</a:t>
            </a:r>
            <a:r>
              <a:rPr lang="en-US" sz="2000" dirty="0">
                <a:solidFill>
                  <a:schemeClr val="tx1">
                    <a:lumMod val="50000"/>
                  </a:schemeClr>
                </a:solidFill>
              </a:rPr>
              <a:t>, </a:t>
            </a:r>
            <a:r>
              <a:rPr lang="en-US" sz="2000" dirty="0" err="1">
                <a:solidFill>
                  <a:schemeClr val="tx1">
                    <a:lumMod val="50000"/>
                  </a:schemeClr>
                </a:solidFill>
              </a:rPr>
              <a:t>CustomerOrder.Email</a:t>
            </a:r>
            <a:r>
              <a:rPr lang="en-US" sz="2000" dirty="0">
                <a:solidFill>
                  <a:schemeClr val="tx1">
                    <a:lumMod val="50000"/>
                  </a:schemeClr>
                </a:solidFill>
              </a:rPr>
              <a:t>);</a:t>
            </a:r>
          </a:p>
          <a:p>
            <a:pPr marL="0" lvl="1" defTabSz="914367">
              <a:spcAft>
                <a:spcPts val="600"/>
              </a:spcAft>
              <a:defRPr/>
            </a:pPr>
            <a:r>
              <a:rPr lang="en-US" sz="2000" dirty="0">
                <a:solidFill>
                  <a:schemeClr val="tx1">
                    <a:lumMod val="50000"/>
                  </a:schemeClr>
                </a:solidFill>
              </a:rPr>
              <a:t>Set(</a:t>
            </a:r>
            <a:r>
              <a:rPr lang="en-US" sz="2000" dirty="0" err="1">
                <a:solidFill>
                  <a:schemeClr val="tx1">
                    <a:lumMod val="50000"/>
                  </a:schemeClr>
                </a:solidFill>
              </a:rPr>
              <a:t>CustomerPhone</a:t>
            </a:r>
            <a:r>
              <a:rPr lang="en-US" sz="2000" dirty="0">
                <a:solidFill>
                  <a:schemeClr val="tx1">
                    <a:lumMod val="50000"/>
                  </a:schemeClr>
                </a:solidFill>
              </a:rPr>
              <a:t>, </a:t>
            </a:r>
            <a:r>
              <a:rPr lang="en-US" sz="2000" dirty="0" err="1">
                <a:solidFill>
                  <a:schemeClr val="tx1">
                    <a:lumMod val="50000"/>
                  </a:schemeClr>
                </a:solidFill>
              </a:rPr>
              <a:t>CustomerOrder.Phone</a:t>
            </a:r>
            <a:r>
              <a:rPr lang="en-US" sz="2000" dirty="0">
                <a:solidFill>
                  <a:schemeClr val="tx1">
                    <a:lumMod val="50000"/>
                  </a:schemeClr>
                </a:solidFill>
              </a:rPr>
              <a:t>);</a:t>
            </a:r>
            <a:endParaRPr lang="en-US" sz="2000" b="1" dirty="0">
              <a:solidFill>
                <a:schemeClr val="tx1">
                  <a:lumMod val="50000"/>
                </a:schemeClr>
              </a:solidFill>
            </a:endParaRPr>
          </a:p>
        </p:txBody>
      </p:sp>
      <p:sp>
        <p:nvSpPr>
          <p:cNvPr id="35" name="Freeform: Shape 34">
            <a:extLst>
              <a:ext uri="{FF2B5EF4-FFF2-40B4-BE49-F238E27FC236}">
                <a16:creationId xmlns:a16="http://schemas.microsoft.com/office/drawing/2014/main" id="{89168DE0-FB1E-423A-9A77-6360137A0C7B}"/>
              </a:ext>
              <a:ext uri="{C183D7F6-B498-43B3-948B-1728B52AA6E4}">
                <adec:decorative xmlns:adec="http://schemas.microsoft.com/office/drawing/2017/decorative" val="1"/>
              </a:ext>
            </a:extLst>
          </p:cNvPr>
          <p:cNvSpPr/>
          <p:nvPr/>
        </p:nvSpPr>
        <p:spPr bwMode="auto">
          <a:xfrm rot="5400000" flipH="1">
            <a:off x="-29125" y="5924478"/>
            <a:ext cx="962646"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 name="connsiteX0" fmla="*/ 1887652 w 1887652"/>
              <a:gd name="connsiteY0" fmla="*/ 904397 h 904397"/>
              <a:gd name="connsiteX1" fmla="*/ 925006 w 1887652"/>
              <a:gd name="connsiteY1" fmla="*/ 0 h 904397"/>
              <a:gd name="connsiteX2" fmla="*/ 925006 w 1887652"/>
              <a:gd name="connsiteY2" fmla="*/ 904395 h 904397"/>
              <a:gd name="connsiteX3" fmla="*/ 0 w 1887652"/>
              <a:gd name="connsiteY3" fmla="*/ 904395 h 904397"/>
              <a:gd name="connsiteX4" fmla="*/ 1887652 w 1887652"/>
              <a:gd name="connsiteY4" fmla="*/ 904397 h 904397"/>
              <a:gd name="connsiteX0" fmla="*/ 962646 w 962646"/>
              <a:gd name="connsiteY0" fmla="*/ 904397 h 904397"/>
              <a:gd name="connsiteX1" fmla="*/ 0 w 962646"/>
              <a:gd name="connsiteY1" fmla="*/ 0 h 904397"/>
              <a:gd name="connsiteX2" fmla="*/ 0 w 962646"/>
              <a:gd name="connsiteY2" fmla="*/ 904395 h 904397"/>
              <a:gd name="connsiteX3" fmla="*/ 962646 w 962646"/>
              <a:gd name="connsiteY3" fmla="*/ 904397 h 904397"/>
            </a:gdLst>
            <a:ahLst/>
            <a:cxnLst>
              <a:cxn ang="0">
                <a:pos x="connsiteX0" y="connsiteY0"/>
              </a:cxn>
              <a:cxn ang="0">
                <a:pos x="connsiteX1" y="connsiteY1"/>
              </a:cxn>
              <a:cxn ang="0">
                <a:pos x="connsiteX2" y="connsiteY2"/>
              </a:cxn>
              <a:cxn ang="0">
                <a:pos x="connsiteX3" y="connsiteY3"/>
              </a:cxn>
            </a:cxnLst>
            <a:rect l="l" t="t" r="r" b="b"/>
            <a:pathLst>
              <a:path w="962646" h="904397">
                <a:moveTo>
                  <a:pt x="962646" y="904397"/>
                </a:moveTo>
                <a:lnTo>
                  <a:pt x="0" y="0"/>
                </a:lnTo>
                <a:lnTo>
                  <a:pt x="0" y="904395"/>
                </a:lnTo>
                <a:lnTo>
                  <a:pt x="962646" y="904397"/>
                </a:lnTo>
                <a:close/>
              </a:path>
            </a:pathLst>
          </a:cu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1437362A-578B-41D0-ACB5-3694773AE7AE}"/>
              </a:ext>
              <a:ext uri="{C183D7F6-B498-43B3-948B-1728B52AA6E4}">
                <adec:decorative xmlns:adec="http://schemas.microsoft.com/office/drawing/2017/decorative" val="1"/>
              </a:ext>
            </a:extLst>
          </p:cNvPr>
          <p:cNvGrpSpPr/>
          <p:nvPr/>
        </p:nvGrpSpPr>
        <p:grpSpPr>
          <a:xfrm>
            <a:off x="0" y="-198259"/>
            <a:ext cx="1190170" cy="2892164"/>
            <a:chOff x="-1" y="-198259"/>
            <a:chExt cx="1190170" cy="2892164"/>
          </a:xfrm>
        </p:grpSpPr>
        <p:sp>
          <p:nvSpPr>
            <p:cNvPr id="15" name="Freeform: Shape 14">
              <a:extLst>
                <a:ext uri="{FF2B5EF4-FFF2-40B4-BE49-F238E27FC236}">
                  <a16:creationId xmlns:a16="http://schemas.microsoft.com/office/drawing/2014/main" id="{E5736244-4EDA-4535-8B55-FDD89A469D48}"/>
                </a:ext>
              </a:extLst>
            </p:cNvPr>
            <p:cNvSpPr/>
            <p:nvPr/>
          </p:nvSpPr>
          <p:spPr bwMode="auto">
            <a:xfrm rot="5400000" flipH="1">
              <a:off x="-462707" y="264447"/>
              <a:ext cx="1794829" cy="869417"/>
            </a:xfrm>
            <a:custGeom>
              <a:avLst/>
              <a:gdLst>
                <a:gd name="connsiteX0" fmla="*/ 3514959 w 3514959"/>
                <a:gd name="connsiteY0" fmla="*/ 1702650 h 1702650"/>
                <a:gd name="connsiteX1" fmla="*/ 1702649 w 3514959"/>
                <a:gd name="connsiteY1" fmla="*/ 0 h 1702650"/>
                <a:gd name="connsiteX2" fmla="*/ 0 w 3514959"/>
                <a:gd name="connsiteY2" fmla="*/ 1702650 h 1702650"/>
              </a:gdLst>
              <a:ahLst/>
              <a:cxnLst>
                <a:cxn ang="0">
                  <a:pos x="connsiteX0" y="connsiteY0"/>
                </a:cxn>
                <a:cxn ang="0">
                  <a:pos x="connsiteX1" y="connsiteY1"/>
                </a:cxn>
                <a:cxn ang="0">
                  <a:pos x="connsiteX2" y="connsiteY2"/>
                </a:cxn>
              </a:cxnLst>
              <a:rect l="l" t="t" r="r" b="b"/>
              <a:pathLst>
                <a:path w="3514959" h="1702650">
                  <a:moveTo>
                    <a:pt x="3514959" y="1702650"/>
                  </a:moveTo>
                  <a:lnTo>
                    <a:pt x="1702649" y="0"/>
                  </a:lnTo>
                  <a:lnTo>
                    <a:pt x="0" y="1702650"/>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8625CAA2-0410-41F4-9A44-3EFD6170C406}"/>
                </a:ext>
              </a:extLst>
            </p:cNvPr>
            <p:cNvSpPr/>
            <p:nvPr/>
          </p:nvSpPr>
          <p:spPr bwMode="auto">
            <a:xfrm rot="5400000" flipH="1">
              <a:off x="-633413" y="870322"/>
              <a:ext cx="2456996" cy="1190169"/>
            </a:xfrm>
            <a:custGeom>
              <a:avLst/>
              <a:gdLst>
                <a:gd name="connsiteX0" fmla="*/ 1609389 w 1609389"/>
                <a:gd name="connsiteY0" fmla="*/ 779588 h 779588"/>
                <a:gd name="connsiteX1" fmla="*/ 779589 w 1609389"/>
                <a:gd name="connsiteY1" fmla="*/ 0 h 779588"/>
                <a:gd name="connsiteX2" fmla="*/ 0 w 1609389"/>
                <a:gd name="connsiteY2" fmla="*/ 779588 h 779588"/>
              </a:gdLst>
              <a:ahLst/>
              <a:cxnLst>
                <a:cxn ang="0">
                  <a:pos x="connsiteX0" y="connsiteY0"/>
                </a:cxn>
                <a:cxn ang="0">
                  <a:pos x="connsiteX1" y="connsiteY1"/>
                </a:cxn>
                <a:cxn ang="0">
                  <a:pos x="connsiteX2" y="connsiteY2"/>
                </a:cxn>
              </a:cxnLst>
              <a:rect l="l" t="t" r="r" b="b"/>
              <a:pathLst>
                <a:path w="1609389" h="779588">
                  <a:moveTo>
                    <a:pt x="1609389" y="779588"/>
                  </a:moveTo>
                  <a:lnTo>
                    <a:pt x="779589" y="0"/>
                  </a:lnTo>
                  <a:lnTo>
                    <a:pt x="0" y="779588"/>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a:extLst>
              <a:ext uri="{FF2B5EF4-FFF2-40B4-BE49-F238E27FC236}">
                <a16:creationId xmlns:a16="http://schemas.microsoft.com/office/drawing/2014/main" id="{98B6ACB0-6FE7-7D8E-E4DB-D48451E1A39B}"/>
              </a:ext>
            </a:extLst>
          </p:cNvPr>
          <p:cNvSpPr/>
          <p:nvPr/>
        </p:nvSpPr>
        <p:spPr>
          <a:xfrm>
            <a:off x="1331639" y="1596570"/>
            <a:ext cx="10087186" cy="1873465"/>
          </a:xfrm>
          <a:prstGeom prst="rect">
            <a:avLst/>
          </a:prstGeom>
        </p:spPr>
        <p:txBody>
          <a:bodyPr wrap="square" lIns="0" tIns="0" rIns="0" bIns="0" anchor="ctr">
            <a:noAutofit/>
          </a:bodyPr>
          <a:lstStyle/>
          <a:p>
            <a:pPr marL="0" lvl="1" algn="ctr" defTabSz="914367">
              <a:spcAft>
                <a:spcPts val="600"/>
              </a:spcAft>
              <a:defRPr/>
            </a:pPr>
            <a:r>
              <a:rPr lang="en-US" dirty="0">
                <a:solidFill>
                  <a:schemeClr val="tx1">
                    <a:lumMod val="50000"/>
                  </a:schemeClr>
                </a:solidFill>
              </a:rPr>
              <a:t>Use the </a:t>
            </a:r>
            <a:r>
              <a:rPr lang="en-US" b="1" dirty="0">
                <a:solidFill>
                  <a:srgbClr val="7030A0"/>
                </a:solidFill>
              </a:rPr>
              <a:t>Set</a:t>
            </a:r>
            <a:r>
              <a:rPr lang="en-US" dirty="0">
                <a:solidFill>
                  <a:schemeClr val="tx1">
                    <a:lumMod val="50000"/>
                  </a:schemeClr>
                </a:solidFill>
              </a:rPr>
              <a:t> function to cache data from lookup tables locally to avoid repeatedly retrieving data from the source. This technique optimizes performance if the data probably won't change during a session. As shown in the following example, the data is retrieved from the source once, and then referenced locally until the user closes the app.</a:t>
            </a:r>
            <a:endParaRPr lang="en-US" sz="5400" b="1" dirty="0">
              <a:solidFill>
                <a:schemeClr val="tx1">
                  <a:lumMod val="50000"/>
                </a:schemeClr>
              </a:solidFill>
            </a:endParaRPr>
          </a:p>
        </p:txBody>
      </p:sp>
    </p:spTree>
    <p:extLst>
      <p:ext uri="{BB962C8B-B14F-4D97-AF65-F5344CB8AC3E}">
        <p14:creationId xmlns:p14="http://schemas.microsoft.com/office/powerpoint/2010/main" val="3683281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16D8A52-C331-4662-9B18-D0F56C1E0DC1}"/>
              </a:ext>
              <a:ext uri="{C183D7F6-B498-43B3-948B-1728B52AA6E4}">
                <adec:decorative xmlns:adec="http://schemas.microsoft.com/office/drawing/2017/decorative" val="1"/>
              </a:ext>
            </a:extLst>
          </p:cNvPr>
          <p:cNvSpPr/>
          <p:nvPr/>
        </p:nvSpPr>
        <p:spPr bwMode="auto">
          <a:xfrm flipH="1">
            <a:off x="6375232" y="-1"/>
            <a:ext cx="5816768" cy="5573487"/>
          </a:xfrm>
          <a:custGeom>
            <a:avLst/>
            <a:gdLst>
              <a:gd name="connsiteX0" fmla="*/ 5816768 w 5816768"/>
              <a:gd name="connsiteY0" fmla="*/ 0 h 5573487"/>
              <a:gd name="connsiteX1" fmla="*/ 0 w 5816768"/>
              <a:gd name="connsiteY1" fmla="*/ 0 h 5573487"/>
              <a:gd name="connsiteX2" fmla="*/ 0 w 5816768"/>
              <a:gd name="connsiteY2" fmla="*/ 5330209 h 5573487"/>
              <a:gd name="connsiteX3" fmla="*/ 243279 w 5816768"/>
              <a:gd name="connsiteY3" fmla="*/ 5573487 h 5573487"/>
            </a:gdLst>
            <a:ahLst/>
            <a:cxnLst>
              <a:cxn ang="0">
                <a:pos x="connsiteX0" y="connsiteY0"/>
              </a:cxn>
              <a:cxn ang="0">
                <a:pos x="connsiteX1" y="connsiteY1"/>
              </a:cxn>
              <a:cxn ang="0">
                <a:pos x="connsiteX2" y="connsiteY2"/>
              </a:cxn>
              <a:cxn ang="0">
                <a:pos x="connsiteX3" y="connsiteY3"/>
              </a:cxn>
            </a:cxnLst>
            <a:rect l="l" t="t" r="r" b="b"/>
            <a:pathLst>
              <a:path w="5816768" h="5573487">
                <a:moveTo>
                  <a:pt x="5816768" y="0"/>
                </a:moveTo>
                <a:lnTo>
                  <a:pt x="0" y="0"/>
                </a:lnTo>
                <a:lnTo>
                  <a:pt x="0" y="5330209"/>
                </a:lnTo>
                <a:lnTo>
                  <a:pt x="243279" y="5573487"/>
                </a:lnTo>
                <a:close/>
              </a:path>
            </a:pathLst>
          </a:custGeom>
          <a:solidFill>
            <a:schemeClr val="bg1">
              <a:lumMod val="95000"/>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1B5BB2AC-D82D-46FE-BACF-21BF3353B365}"/>
              </a:ext>
            </a:extLst>
          </p:cNvPr>
          <p:cNvSpPr>
            <a:spLocks noGrp="1"/>
          </p:cNvSpPr>
          <p:nvPr>
            <p:ph type="title"/>
          </p:nvPr>
        </p:nvSpPr>
        <p:spPr>
          <a:xfrm>
            <a:off x="1190170" y="464457"/>
            <a:ext cx="6191018" cy="493486"/>
          </a:xfrm>
        </p:spPr>
        <p:txBody>
          <a:bodyPr/>
          <a:lstStyle/>
          <a:p>
            <a:pPr algn="l"/>
            <a:r>
              <a:rPr lang="en-US" b="1" i="0" dirty="0">
                <a:solidFill>
                  <a:schemeClr val="tx1">
                    <a:lumMod val="50000"/>
                  </a:schemeClr>
                </a:solidFill>
                <a:effectLst/>
              </a:rPr>
              <a:t>Limit the number of controls</a:t>
            </a:r>
          </a:p>
        </p:txBody>
      </p:sp>
      <p:sp>
        <p:nvSpPr>
          <p:cNvPr id="22" name="Rectangle 21">
            <a:extLst>
              <a:ext uri="{FF2B5EF4-FFF2-40B4-BE49-F238E27FC236}">
                <a16:creationId xmlns:a16="http://schemas.microsoft.com/office/drawing/2014/main" id="{7CC26FEF-B167-4C7F-A32D-509B8D504063}"/>
              </a:ext>
            </a:extLst>
          </p:cNvPr>
          <p:cNvSpPr/>
          <p:nvPr/>
        </p:nvSpPr>
        <p:spPr>
          <a:xfrm>
            <a:off x="1546844" y="3705884"/>
            <a:ext cx="9098309" cy="2553514"/>
          </a:xfrm>
          <a:prstGeom prst="rect">
            <a:avLst/>
          </a:prstGeom>
        </p:spPr>
        <p:txBody>
          <a:bodyPr wrap="square" lIns="0" tIns="0" rIns="0" bIns="0" anchor="ctr">
            <a:noAutofit/>
          </a:bodyPr>
          <a:lstStyle/>
          <a:p>
            <a:pPr marL="0" lvl="1" algn="ctr" defTabSz="914367">
              <a:spcAft>
                <a:spcPts val="600"/>
              </a:spcAft>
              <a:defRPr/>
            </a:pPr>
            <a:r>
              <a:rPr lang="en-US" dirty="0"/>
              <a:t>If multiple properties run the same formula (especially if it's complex), consider setting it once and then referencing the output of the first property in subsequent ones. For example, don't set the </a:t>
            </a:r>
            <a:r>
              <a:rPr lang="en-US" b="1" dirty="0" err="1">
                <a:solidFill>
                  <a:srgbClr val="7030A0"/>
                </a:solidFill>
              </a:rPr>
              <a:t>DisplayMode</a:t>
            </a:r>
            <a:r>
              <a:rPr lang="en-US" dirty="0"/>
              <a:t> property of controls A, B, C, D, and E to the same complex formula.</a:t>
            </a:r>
          </a:p>
          <a:p>
            <a:pPr marL="0" lvl="1" algn="ctr" defTabSz="914367">
              <a:spcAft>
                <a:spcPts val="600"/>
              </a:spcAft>
              <a:defRPr/>
            </a:pPr>
            <a:r>
              <a:rPr lang="en-US" dirty="0"/>
              <a:t>Instead, set A's </a:t>
            </a:r>
            <a:r>
              <a:rPr lang="en-US" b="1" dirty="0" err="1">
                <a:solidFill>
                  <a:srgbClr val="7030A0"/>
                </a:solidFill>
              </a:rPr>
              <a:t>DisplayMode</a:t>
            </a:r>
            <a:r>
              <a:rPr lang="en-US" dirty="0"/>
              <a:t> property to the complex formula, set B's </a:t>
            </a:r>
            <a:r>
              <a:rPr lang="en-US" b="1" dirty="0" err="1">
                <a:solidFill>
                  <a:srgbClr val="7030A0"/>
                </a:solidFill>
              </a:rPr>
              <a:t>DisplayMode</a:t>
            </a:r>
            <a:r>
              <a:rPr lang="en-US" dirty="0"/>
              <a:t> property to the result of A's </a:t>
            </a:r>
            <a:r>
              <a:rPr lang="en-US" b="1" dirty="0" err="1">
                <a:solidFill>
                  <a:srgbClr val="7030A0"/>
                </a:solidFill>
              </a:rPr>
              <a:t>DisplayMode</a:t>
            </a:r>
            <a:r>
              <a:rPr lang="en-US" dirty="0"/>
              <a:t> property, and so on for C, D, and E.</a:t>
            </a:r>
            <a:endParaRPr lang="en-US" sz="6600" b="1" dirty="0">
              <a:solidFill>
                <a:srgbClr val="7030A0"/>
              </a:solidFill>
            </a:endParaRPr>
          </a:p>
        </p:txBody>
      </p:sp>
      <p:sp>
        <p:nvSpPr>
          <p:cNvPr id="35" name="Freeform: Shape 34">
            <a:extLst>
              <a:ext uri="{FF2B5EF4-FFF2-40B4-BE49-F238E27FC236}">
                <a16:creationId xmlns:a16="http://schemas.microsoft.com/office/drawing/2014/main" id="{89168DE0-FB1E-423A-9A77-6360137A0C7B}"/>
              </a:ext>
              <a:ext uri="{C183D7F6-B498-43B3-948B-1728B52AA6E4}">
                <adec:decorative xmlns:adec="http://schemas.microsoft.com/office/drawing/2017/decorative" val="1"/>
              </a:ext>
            </a:extLst>
          </p:cNvPr>
          <p:cNvSpPr/>
          <p:nvPr/>
        </p:nvSpPr>
        <p:spPr bwMode="auto">
          <a:xfrm rot="5400000" flipH="1">
            <a:off x="-29125" y="5924478"/>
            <a:ext cx="962646"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 name="connsiteX0" fmla="*/ 1887652 w 1887652"/>
              <a:gd name="connsiteY0" fmla="*/ 904397 h 904397"/>
              <a:gd name="connsiteX1" fmla="*/ 925006 w 1887652"/>
              <a:gd name="connsiteY1" fmla="*/ 0 h 904397"/>
              <a:gd name="connsiteX2" fmla="*/ 925006 w 1887652"/>
              <a:gd name="connsiteY2" fmla="*/ 904395 h 904397"/>
              <a:gd name="connsiteX3" fmla="*/ 0 w 1887652"/>
              <a:gd name="connsiteY3" fmla="*/ 904395 h 904397"/>
              <a:gd name="connsiteX4" fmla="*/ 1887652 w 1887652"/>
              <a:gd name="connsiteY4" fmla="*/ 904397 h 904397"/>
              <a:gd name="connsiteX0" fmla="*/ 962646 w 962646"/>
              <a:gd name="connsiteY0" fmla="*/ 904397 h 904397"/>
              <a:gd name="connsiteX1" fmla="*/ 0 w 962646"/>
              <a:gd name="connsiteY1" fmla="*/ 0 h 904397"/>
              <a:gd name="connsiteX2" fmla="*/ 0 w 962646"/>
              <a:gd name="connsiteY2" fmla="*/ 904395 h 904397"/>
              <a:gd name="connsiteX3" fmla="*/ 962646 w 962646"/>
              <a:gd name="connsiteY3" fmla="*/ 904397 h 904397"/>
            </a:gdLst>
            <a:ahLst/>
            <a:cxnLst>
              <a:cxn ang="0">
                <a:pos x="connsiteX0" y="connsiteY0"/>
              </a:cxn>
              <a:cxn ang="0">
                <a:pos x="connsiteX1" y="connsiteY1"/>
              </a:cxn>
              <a:cxn ang="0">
                <a:pos x="connsiteX2" y="connsiteY2"/>
              </a:cxn>
              <a:cxn ang="0">
                <a:pos x="connsiteX3" y="connsiteY3"/>
              </a:cxn>
            </a:cxnLst>
            <a:rect l="l" t="t" r="r" b="b"/>
            <a:pathLst>
              <a:path w="962646" h="904397">
                <a:moveTo>
                  <a:pt x="962646" y="904397"/>
                </a:moveTo>
                <a:lnTo>
                  <a:pt x="0" y="0"/>
                </a:lnTo>
                <a:lnTo>
                  <a:pt x="0" y="904395"/>
                </a:lnTo>
                <a:lnTo>
                  <a:pt x="962646" y="904397"/>
                </a:lnTo>
                <a:close/>
              </a:path>
            </a:pathLst>
          </a:cu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1437362A-578B-41D0-ACB5-3694773AE7AE}"/>
              </a:ext>
              <a:ext uri="{C183D7F6-B498-43B3-948B-1728B52AA6E4}">
                <adec:decorative xmlns:adec="http://schemas.microsoft.com/office/drawing/2017/decorative" val="1"/>
              </a:ext>
            </a:extLst>
          </p:cNvPr>
          <p:cNvGrpSpPr/>
          <p:nvPr/>
        </p:nvGrpSpPr>
        <p:grpSpPr>
          <a:xfrm>
            <a:off x="0" y="-198259"/>
            <a:ext cx="1190170" cy="2892164"/>
            <a:chOff x="-1" y="-198259"/>
            <a:chExt cx="1190170" cy="2892164"/>
          </a:xfrm>
        </p:grpSpPr>
        <p:sp>
          <p:nvSpPr>
            <p:cNvPr id="15" name="Freeform: Shape 14">
              <a:extLst>
                <a:ext uri="{FF2B5EF4-FFF2-40B4-BE49-F238E27FC236}">
                  <a16:creationId xmlns:a16="http://schemas.microsoft.com/office/drawing/2014/main" id="{E5736244-4EDA-4535-8B55-FDD89A469D48}"/>
                </a:ext>
              </a:extLst>
            </p:cNvPr>
            <p:cNvSpPr/>
            <p:nvPr/>
          </p:nvSpPr>
          <p:spPr bwMode="auto">
            <a:xfrm rot="5400000" flipH="1">
              <a:off x="-462707" y="264447"/>
              <a:ext cx="1794829" cy="869417"/>
            </a:xfrm>
            <a:custGeom>
              <a:avLst/>
              <a:gdLst>
                <a:gd name="connsiteX0" fmla="*/ 3514959 w 3514959"/>
                <a:gd name="connsiteY0" fmla="*/ 1702650 h 1702650"/>
                <a:gd name="connsiteX1" fmla="*/ 1702649 w 3514959"/>
                <a:gd name="connsiteY1" fmla="*/ 0 h 1702650"/>
                <a:gd name="connsiteX2" fmla="*/ 0 w 3514959"/>
                <a:gd name="connsiteY2" fmla="*/ 1702650 h 1702650"/>
              </a:gdLst>
              <a:ahLst/>
              <a:cxnLst>
                <a:cxn ang="0">
                  <a:pos x="connsiteX0" y="connsiteY0"/>
                </a:cxn>
                <a:cxn ang="0">
                  <a:pos x="connsiteX1" y="connsiteY1"/>
                </a:cxn>
                <a:cxn ang="0">
                  <a:pos x="connsiteX2" y="connsiteY2"/>
                </a:cxn>
              </a:cxnLst>
              <a:rect l="l" t="t" r="r" b="b"/>
              <a:pathLst>
                <a:path w="3514959" h="1702650">
                  <a:moveTo>
                    <a:pt x="3514959" y="1702650"/>
                  </a:moveTo>
                  <a:lnTo>
                    <a:pt x="1702649" y="0"/>
                  </a:lnTo>
                  <a:lnTo>
                    <a:pt x="0" y="1702650"/>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8625CAA2-0410-41F4-9A44-3EFD6170C406}"/>
                </a:ext>
              </a:extLst>
            </p:cNvPr>
            <p:cNvSpPr/>
            <p:nvPr/>
          </p:nvSpPr>
          <p:spPr bwMode="auto">
            <a:xfrm rot="5400000" flipH="1">
              <a:off x="-633413" y="870322"/>
              <a:ext cx="2456996" cy="1190169"/>
            </a:xfrm>
            <a:custGeom>
              <a:avLst/>
              <a:gdLst>
                <a:gd name="connsiteX0" fmla="*/ 1609389 w 1609389"/>
                <a:gd name="connsiteY0" fmla="*/ 779588 h 779588"/>
                <a:gd name="connsiteX1" fmla="*/ 779589 w 1609389"/>
                <a:gd name="connsiteY1" fmla="*/ 0 h 779588"/>
                <a:gd name="connsiteX2" fmla="*/ 0 w 1609389"/>
                <a:gd name="connsiteY2" fmla="*/ 779588 h 779588"/>
              </a:gdLst>
              <a:ahLst/>
              <a:cxnLst>
                <a:cxn ang="0">
                  <a:pos x="connsiteX0" y="connsiteY0"/>
                </a:cxn>
                <a:cxn ang="0">
                  <a:pos x="connsiteX1" y="connsiteY1"/>
                </a:cxn>
                <a:cxn ang="0">
                  <a:pos x="connsiteX2" y="connsiteY2"/>
                </a:cxn>
              </a:cxnLst>
              <a:rect l="l" t="t" r="r" b="b"/>
              <a:pathLst>
                <a:path w="1609389" h="779588">
                  <a:moveTo>
                    <a:pt x="1609389" y="779588"/>
                  </a:moveTo>
                  <a:lnTo>
                    <a:pt x="779589" y="0"/>
                  </a:lnTo>
                  <a:lnTo>
                    <a:pt x="0" y="779588"/>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a:extLst>
              <a:ext uri="{FF2B5EF4-FFF2-40B4-BE49-F238E27FC236}">
                <a16:creationId xmlns:a16="http://schemas.microsoft.com/office/drawing/2014/main" id="{98B6ACB0-6FE7-7D8E-E4DB-D48451E1A39B}"/>
              </a:ext>
            </a:extLst>
          </p:cNvPr>
          <p:cNvSpPr/>
          <p:nvPr/>
        </p:nvSpPr>
        <p:spPr>
          <a:xfrm>
            <a:off x="1331639" y="1906684"/>
            <a:ext cx="10087186" cy="1873465"/>
          </a:xfrm>
          <a:prstGeom prst="rect">
            <a:avLst/>
          </a:prstGeom>
        </p:spPr>
        <p:txBody>
          <a:bodyPr wrap="square" lIns="0" tIns="0" rIns="0" bIns="0" anchor="ctr">
            <a:noAutofit/>
          </a:bodyPr>
          <a:lstStyle/>
          <a:p>
            <a:pPr marL="0" lvl="1" algn="ctr" defTabSz="914367">
              <a:spcAft>
                <a:spcPts val="600"/>
              </a:spcAft>
              <a:defRPr/>
            </a:pPr>
            <a:r>
              <a:rPr lang="en-US" sz="5400" b="1" dirty="0"/>
              <a:t>Avoid </a:t>
            </a:r>
            <a:r>
              <a:rPr lang="en-US" sz="5400" b="1" dirty="0">
                <a:solidFill>
                  <a:srgbClr val="FF0000"/>
                </a:solidFill>
              </a:rPr>
              <a:t>repeating</a:t>
            </a:r>
            <a:r>
              <a:rPr lang="en-US" sz="5400" b="1" dirty="0"/>
              <a:t> the same formula in multiple places</a:t>
            </a:r>
          </a:p>
        </p:txBody>
      </p:sp>
    </p:spTree>
    <p:extLst>
      <p:ext uri="{BB962C8B-B14F-4D97-AF65-F5344CB8AC3E}">
        <p14:creationId xmlns:p14="http://schemas.microsoft.com/office/powerpoint/2010/main" val="2855469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16D8A52-C331-4662-9B18-D0F56C1E0DC1}"/>
              </a:ext>
              <a:ext uri="{C183D7F6-B498-43B3-948B-1728B52AA6E4}">
                <adec:decorative xmlns:adec="http://schemas.microsoft.com/office/drawing/2017/decorative" val="1"/>
              </a:ext>
            </a:extLst>
          </p:cNvPr>
          <p:cNvSpPr/>
          <p:nvPr/>
        </p:nvSpPr>
        <p:spPr bwMode="auto">
          <a:xfrm flipH="1">
            <a:off x="6375232" y="-1"/>
            <a:ext cx="5816768" cy="5573487"/>
          </a:xfrm>
          <a:custGeom>
            <a:avLst/>
            <a:gdLst>
              <a:gd name="connsiteX0" fmla="*/ 5816768 w 5816768"/>
              <a:gd name="connsiteY0" fmla="*/ 0 h 5573487"/>
              <a:gd name="connsiteX1" fmla="*/ 0 w 5816768"/>
              <a:gd name="connsiteY1" fmla="*/ 0 h 5573487"/>
              <a:gd name="connsiteX2" fmla="*/ 0 w 5816768"/>
              <a:gd name="connsiteY2" fmla="*/ 5330209 h 5573487"/>
              <a:gd name="connsiteX3" fmla="*/ 243279 w 5816768"/>
              <a:gd name="connsiteY3" fmla="*/ 5573487 h 5573487"/>
            </a:gdLst>
            <a:ahLst/>
            <a:cxnLst>
              <a:cxn ang="0">
                <a:pos x="connsiteX0" y="connsiteY0"/>
              </a:cxn>
              <a:cxn ang="0">
                <a:pos x="connsiteX1" y="connsiteY1"/>
              </a:cxn>
              <a:cxn ang="0">
                <a:pos x="connsiteX2" y="connsiteY2"/>
              </a:cxn>
              <a:cxn ang="0">
                <a:pos x="connsiteX3" y="connsiteY3"/>
              </a:cxn>
            </a:cxnLst>
            <a:rect l="l" t="t" r="r" b="b"/>
            <a:pathLst>
              <a:path w="5816768" h="5573487">
                <a:moveTo>
                  <a:pt x="5816768" y="0"/>
                </a:moveTo>
                <a:lnTo>
                  <a:pt x="0" y="0"/>
                </a:lnTo>
                <a:lnTo>
                  <a:pt x="0" y="5330209"/>
                </a:lnTo>
                <a:lnTo>
                  <a:pt x="243279" y="5573487"/>
                </a:lnTo>
                <a:close/>
              </a:path>
            </a:pathLst>
          </a:custGeom>
          <a:solidFill>
            <a:schemeClr val="bg1">
              <a:lumMod val="95000"/>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1B5BB2AC-D82D-46FE-BACF-21BF3353B365}"/>
              </a:ext>
            </a:extLst>
          </p:cNvPr>
          <p:cNvSpPr>
            <a:spLocks noGrp="1"/>
          </p:cNvSpPr>
          <p:nvPr>
            <p:ph type="title"/>
          </p:nvPr>
        </p:nvSpPr>
        <p:spPr>
          <a:xfrm>
            <a:off x="1190170" y="464457"/>
            <a:ext cx="6191018" cy="493486"/>
          </a:xfrm>
        </p:spPr>
        <p:txBody>
          <a:bodyPr/>
          <a:lstStyle/>
          <a:p>
            <a:pPr algn="l"/>
            <a:r>
              <a:rPr lang="en-US" b="1" i="0" dirty="0">
                <a:solidFill>
                  <a:schemeClr val="tx1">
                    <a:lumMod val="50000"/>
                  </a:schemeClr>
                </a:solidFill>
                <a:effectLst/>
              </a:rPr>
              <a:t>Limit the number of controls</a:t>
            </a:r>
          </a:p>
        </p:txBody>
      </p:sp>
      <p:sp>
        <p:nvSpPr>
          <p:cNvPr id="22" name="Rectangle 21">
            <a:extLst>
              <a:ext uri="{FF2B5EF4-FFF2-40B4-BE49-F238E27FC236}">
                <a16:creationId xmlns:a16="http://schemas.microsoft.com/office/drawing/2014/main" id="{7CC26FEF-B167-4C7F-A32D-509B8D504063}"/>
              </a:ext>
            </a:extLst>
          </p:cNvPr>
          <p:cNvSpPr/>
          <p:nvPr/>
        </p:nvSpPr>
        <p:spPr>
          <a:xfrm>
            <a:off x="1546844" y="3705884"/>
            <a:ext cx="9098309" cy="2553514"/>
          </a:xfrm>
          <a:prstGeom prst="rect">
            <a:avLst/>
          </a:prstGeom>
        </p:spPr>
        <p:txBody>
          <a:bodyPr wrap="square" lIns="0" tIns="0" rIns="0" bIns="0" anchor="ctr">
            <a:noAutofit/>
          </a:bodyPr>
          <a:lstStyle/>
          <a:p>
            <a:pPr marL="0" lvl="1" algn="ctr" defTabSz="914367">
              <a:spcAft>
                <a:spcPts val="600"/>
              </a:spcAft>
              <a:defRPr/>
            </a:pPr>
            <a:r>
              <a:rPr lang="en-US" dirty="0"/>
              <a:t>If you have multiple formulas or rules that reference the value of a </a:t>
            </a:r>
            <a:r>
              <a:rPr lang="en-US" b="1" dirty="0">
                <a:solidFill>
                  <a:srgbClr val="7030A0"/>
                </a:solidFill>
              </a:rPr>
              <a:t>Text input</a:t>
            </a:r>
            <a:r>
              <a:rPr lang="en-US" dirty="0">
                <a:solidFill>
                  <a:srgbClr val="7030A0"/>
                </a:solidFill>
              </a:rPr>
              <a:t> </a:t>
            </a:r>
            <a:r>
              <a:rPr lang="en-US" dirty="0"/>
              <a:t>control, set the </a:t>
            </a:r>
            <a:r>
              <a:rPr lang="en-US" b="1" dirty="0" err="1">
                <a:solidFill>
                  <a:srgbClr val="7030A0"/>
                </a:solidFill>
              </a:rPr>
              <a:t>DelayedOutput</a:t>
            </a:r>
            <a:r>
              <a:rPr lang="en-US" dirty="0"/>
              <a:t> property of that control to true. The </a:t>
            </a:r>
            <a:r>
              <a:rPr lang="en-US" b="1" dirty="0">
                <a:solidFill>
                  <a:srgbClr val="7030A0"/>
                </a:solidFill>
              </a:rPr>
              <a:t>Text</a:t>
            </a:r>
            <a:r>
              <a:rPr lang="en-US" dirty="0"/>
              <a:t> property of that control will be updated only after keystrokes entered in quick succession have stopped. The formulas or rules won't run as many times, and app performance will improve.</a:t>
            </a:r>
            <a:endParaRPr lang="en-US" sz="6600" b="1" dirty="0">
              <a:solidFill>
                <a:srgbClr val="7030A0"/>
              </a:solidFill>
            </a:endParaRPr>
          </a:p>
        </p:txBody>
      </p:sp>
      <p:sp>
        <p:nvSpPr>
          <p:cNvPr id="35" name="Freeform: Shape 34">
            <a:extLst>
              <a:ext uri="{FF2B5EF4-FFF2-40B4-BE49-F238E27FC236}">
                <a16:creationId xmlns:a16="http://schemas.microsoft.com/office/drawing/2014/main" id="{89168DE0-FB1E-423A-9A77-6360137A0C7B}"/>
              </a:ext>
              <a:ext uri="{C183D7F6-B498-43B3-948B-1728B52AA6E4}">
                <adec:decorative xmlns:adec="http://schemas.microsoft.com/office/drawing/2017/decorative" val="1"/>
              </a:ext>
            </a:extLst>
          </p:cNvPr>
          <p:cNvSpPr/>
          <p:nvPr/>
        </p:nvSpPr>
        <p:spPr bwMode="auto">
          <a:xfrm rot="5400000" flipH="1">
            <a:off x="-29125" y="5924478"/>
            <a:ext cx="962646"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 name="connsiteX0" fmla="*/ 1887652 w 1887652"/>
              <a:gd name="connsiteY0" fmla="*/ 904397 h 904397"/>
              <a:gd name="connsiteX1" fmla="*/ 925006 w 1887652"/>
              <a:gd name="connsiteY1" fmla="*/ 0 h 904397"/>
              <a:gd name="connsiteX2" fmla="*/ 925006 w 1887652"/>
              <a:gd name="connsiteY2" fmla="*/ 904395 h 904397"/>
              <a:gd name="connsiteX3" fmla="*/ 0 w 1887652"/>
              <a:gd name="connsiteY3" fmla="*/ 904395 h 904397"/>
              <a:gd name="connsiteX4" fmla="*/ 1887652 w 1887652"/>
              <a:gd name="connsiteY4" fmla="*/ 904397 h 904397"/>
              <a:gd name="connsiteX0" fmla="*/ 962646 w 962646"/>
              <a:gd name="connsiteY0" fmla="*/ 904397 h 904397"/>
              <a:gd name="connsiteX1" fmla="*/ 0 w 962646"/>
              <a:gd name="connsiteY1" fmla="*/ 0 h 904397"/>
              <a:gd name="connsiteX2" fmla="*/ 0 w 962646"/>
              <a:gd name="connsiteY2" fmla="*/ 904395 h 904397"/>
              <a:gd name="connsiteX3" fmla="*/ 962646 w 962646"/>
              <a:gd name="connsiteY3" fmla="*/ 904397 h 904397"/>
            </a:gdLst>
            <a:ahLst/>
            <a:cxnLst>
              <a:cxn ang="0">
                <a:pos x="connsiteX0" y="connsiteY0"/>
              </a:cxn>
              <a:cxn ang="0">
                <a:pos x="connsiteX1" y="connsiteY1"/>
              </a:cxn>
              <a:cxn ang="0">
                <a:pos x="connsiteX2" y="connsiteY2"/>
              </a:cxn>
              <a:cxn ang="0">
                <a:pos x="connsiteX3" y="connsiteY3"/>
              </a:cxn>
            </a:cxnLst>
            <a:rect l="l" t="t" r="r" b="b"/>
            <a:pathLst>
              <a:path w="962646" h="904397">
                <a:moveTo>
                  <a:pt x="962646" y="904397"/>
                </a:moveTo>
                <a:lnTo>
                  <a:pt x="0" y="0"/>
                </a:lnTo>
                <a:lnTo>
                  <a:pt x="0" y="904395"/>
                </a:lnTo>
                <a:lnTo>
                  <a:pt x="962646" y="904397"/>
                </a:lnTo>
                <a:close/>
              </a:path>
            </a:pathLst>
          </a:cu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1437362A-578B-41D0-ACB5-3694773AE7AE}"/>
              </a:ext>
              <a:ext uri="{C183D7F6-B498-43B3-948B-1728B52AA6E4}">
                <adec:decorative xmlns:adec="http://schemas.microsoft.com/office/drawing/2017/decorative" val="1"/>
              </a:ext>
            </a:extLst>
          </p:cNvPr>
          <p:cNvGrpSpPr/>
          <p:nvPr/>
        </p:nvGrpSpPr>
        <p:grpSpPr>
          <a:xfrm>
            <a:off x="0" y="-198259"/>
            <a:ext cx="1190170" cy="2892164"/>
            <a:chOff x="-1" y="-198259"/>
            <a:chExt cx="1190170" cy="2892164"/>
          </a:xfrm>
        </p:grpSpPr>
        <p:sp>
          <p:nvSpPr>
            <p:cNvPr id="15" name="Freeform: Shape 14">
              <a:extLst>
                <a:ext uri="{FF2B5EF4-FFF2-40B4-BE49-F238E27FC236}">
                  <a16:creationId xmlns:a16="http://schemas.microsoft.com/office/drawing/2014/main" id="{E5736244-4EDA-4535-8B55-FDD89A469D48}"/>
                </a:ext>
              </a:extLst>
            </p:cNvPr>
            <p:cNvSpPr/>
            <p:nvPr/>
          </p:nvSpPr>
          <p:spPr bwMode="auto">
            <a:xfrm rot="5400000" flipH="1">
              <a:off x="-462707" y="264447"/>
              <a:ext cx="1794829" cy="869417"/>
            </a:xfrm>
            <a:custGeom>
              <a:avLst/>
              <a:gdLst>
                <a:gd name="connsiteX0" fmla="*/ 3514959 w 3514959"/>
                <a:gd name="connsiteY0" fmla="*/ 1702650 h 1702650"/>
                <a:gd name="connsiteX1" fmla="*/ 1702649 w 3514959"/>
                <a:gd name="connsiteY1" fmla="*/ 0 h 1702650"/>
                <a:gd name="connsiteX2" fmla="*/ 0 w 3514959"/>
                <a:gd name="connsiteY2" fmla="*/ 1702650 h 1702650"/>
              </a:gdLst>
              <a:ahLst/>
              <a:cxnLst>
                <a:cxn ang="0">
                  <a:pos x="connsiteX0" y="connsiteY0"/>
                </a:cxn>
                <a:cxn ang="0">
                  <a:pos x="connsiteX1" y="connsiteY1"/>
                </a:cxn>
                <a:cxn ang="0">
                  <a:pos x="connsiteX2" y="connsiteY2"/>
                </a:cxn>
              </a:cxnLst>
              <a:rect l="l" t="t" r="r" b="b"/>
              <a:pathLst>
                <a:path w="3514959" h="1702650">
                  <a:moveTo>
                    <a:pt x="3514959" y="1702650"/>
                  </a:moveTo>
                  <a:lnTo>
                    <a:pt x="1702649" y="0"/>
                  </a:lnTo>
                  <a:lnTo>
                    <a:pt x="0" y="1702650"/>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8625CAA2-0410-41F4-9A44-3EFD6170C406}"/>
                </a:ext>
              </a:extLst>
            </p:cNvPr>
            <p:cNvSpPr/>
            <p:nvPr/>
          </p:nvSpPr>
          <p:spPr bwMode="auto">
            <a:xfrm rot="5400000" flipH="1">
              <a:off x="-633413" y="870322"/>
              <a:ext cx="2456996" cy="1190169"/>
            </a:xfrm>
            <a:custGeom>
              <a:avLst/>
              <a:gdLst>
                <a:gd name="connsiteX0" fmla="*/ 1609389 w 1609389"/>
                <a:gd name="connsiteY0" fmla="*/ 779588 h 779588"/>
                <a:gd name="connsiteX1" fmla="*/ 779589 w 1609389"/>
                <a:gd name="connsiteY1" fmla="*/ 0 h 779588"/>
                <a:gd name="connsiteX2" fmla="*/ 0 w 1609389"/>
                <a:gd name="connsiteY2" fmla="*/ 779588 h 779588"/>
              </a:gdLst>
              <a:ahLst/>
              <a:cxnLst>
                <a:cxn ang="0">
                  <a:pos x="connsiteX0" y="connsiteY0"/>
                </a:cxn>
                <a:cxn ang="0">
                  <a:pos x="connsiteX1" y="connsiteY1"/>
                </a:cxn>
                <a:cxn ang="0">
                  <a:pos x="connsiteX2" y="connsiteY2"/>
                </a:cxn>
              </a:cxnLst>
              <a:rect l="l" t="t" r="r" b="b"/>
              <a:pathLst>
                <a:path w="1609389" h="779588">
                  <a:moveTo>
                    <a:pt x="1609389" y="779588"/>
                  </a:moveTo>
                  <a:lnTo>
                    <a:pt x="779589" y="0"/>
                  </a:lnTo>
                  <a:lnTo>
                    <a:pt x="0" y="779588"/>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a:extLst>
              <a:ext uri="{FF2B5EF4-FFF2-40B4-BE49-F238E27FC236}">
                <a16:creationId xmlns:a16="http://schemas.microsoft.com/office/drawing/2014/main" id="{98B6ACB0-6FE7-7D8E-E4DB-D48451E1A39B}"/>
              </a:ext>
            </a:extLst>
          </p:cNvPr>
          <p:cNvSpPr/>
          <p:nvPr/>
        </p:nvSpPr>
        <p:spPr>
          <a:xfrm>
            <a:off x="1331639" y="1906684"/>
            <a:ext cx="10087186" cy="1873465"/>
          </a:xfrm>
          <a:prstGeom prst="rect">
            <a:avLst/>
          </a:prstGeom>
        </p:spPr>
        <p:txBody>
          <a:bodyPr wrap="square" lIns="0" tIns="0" rIns="0" bIns="0" anchor="ctr">
            <a:noAutofit/>
          </a:bodyPr>
          <a:lstStyle/>
          <a:p>
            <a:pPr algn="ctr"/>
            <a:r>
              <a:rPr lang="en-US" sz="5400" b="1" dirty="0"/>
              <a:t>Enable </a:t>
            </a:r>
            <a:r>
              <a:rPr lang="en-US" sz="5400" b="1" dirty="0" err="1">
                <a:solidFill>
                  <a:srgbClr val="7030A0"/>
                </a:solidFill>
              </a:rPr>
              <a:t>DelayOutput</a:t>
            </a:r>
            <a:r>
              <a:rPr lang="en-US" sz="5400" b="1" dirty="0"/>
              <a:t> on all Text input controls</a:t>
            </a:r>
          </a:p>
        </p:txBody>
      </p:sp>
    </p:spTree>
    <p:extLst>
      <p:ext uri="{BB962C8B-B14F-4D97-AF65-F5344CB8AC3E}">
        <p14:creationId xmlns:p14="http://schemas.microsoft.com/office/powerpoint/2010/main" val="3359218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16D8A52-C331-4662-9B18-D0F56C1E0DC1}"/>
              </a:ext>
              <a:ext uri="{C183D7F6-B498-43B3-948B-1728B52AA6E4}">
                <adec:decorative xmlns:adec="http://schemas.microsoft.com/office/drawing/2017/decorative" val="1"/>
              </a:ext>
            </a:extLst>
          </p:cNvPr>
          <p:cNvSpPr/>
          <p:nvPr/>
        </p:nvSpPr>
        <p:spPr bwMode="auto">
          <a:xfrm flipH="1">
            <a:off x="6375232" y="-1"/>
            <a:ext cx="5816768" cy="5573487"/>
          </a:xfrm>
          <a:custGeom>
            <a:avLst/>
            <a:gdLst>
              <a:gd name="connsiteX0" fmla="*/ 5816768 w 5816768"/>
              <a:gd name="connsiteY0" fmla="*/ 0 h 5573487"/>
              <a:gd name="connsiteX1" fmla="*/ 0 w 5816768"/>
              <a:gd name="connsiteY1" fmla="*/ 0 h 5573487"/>
              <a:gd name="connsiteX2" fmla="*/ 0 w 5816768"/>
              <a:gd name="connsiteY2" fmla="*/ 5330209 h 5573487"/>
              <a:gd name="connsiteX3" fmla="*/ 243279 w 5816768"/>
              <a:gd name="connsiteY3" fmla="*/ 5573487 h 5573487"/>
            </a:gdLst>
            <a:ahLst/>
            <a:cxnLst>
              <a:cxn ang="0">
                <a:pos x="connsiteX0" y="connsiteY0"/>
              </a:cxn>
              <a:cxn ang="0">
                <a:pos x="connsiteX1" y="connsiteY1"/>
              </a:cxn>
              <a:cxn ang="0">
                <a:pos x="connsiteX2" y="connsiteY2"/>
              </a:cxn>
              <a:cxn ang="0">
                <a:pos x="connsiteX3" y="connsiteY3"/>
              </a:cxn>
            </a:cxnLst>
            <a:rect l="l" t="t" r="r" b="b"/>
            <a:pathLst>
              <a:path w="5816768" h="5573487">
                <a:moveTo>
                  <a:pt x="5816768" y="0"/>
                </a:moveTo>
                <a:lnTo>
                  <a:pt x="0" y="0"/>
                </a:lnTo>
                <a:lnTo>
                  <a:pt x="0" y="5330209"/>
                </a:lnTo>
                <a:lnTo>
                  <a:pt x="243279" y="5573487"/>
                </a:lnTo>
                <a:close/>
              </a:path>
            </a:pathLst>
          </a:custGeom>
          <a:solidFill>
            <a:schemeClr val="bg1">
              <a:lumMod val="95000"/>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1B5BB2AC-D82D-46FE-BACF-21BF3353B365}"/>
              </a:ext>
            </a:extLst>
          </p:cNvPr>
          <p:cNvSpPr>
            <a:spLocks noGrp="1"/>
          </p:cNvSpPr>
          <p:nvPr>
            <p:ph type="title"/>
          </p:nvPr>
        </p:nvSpPr>
        <p:spPr>
          <a:xfrm>
            <a:off x="1190170" y="464457"/>
            <a:ext cx="6191018" cy="493486"/>
          </a:xfrm>
        </p:spPr>
        <p:txBody>
          <a:bodyPr/>
          <a:lstStyle/>
          <a:p>
            <a:pPr algn="l"/>
            <a:r>
              <a:rPr lang="en-US" b="1" i="0" dirty="0">
                <a:solidFill>
                  <a:schemeClr val="tx1">
                    <a:lumMod val="50000"/>
                  </a:schemeClr>
                </a:solidFill>
                <a:effectLst/>
              </a:rPr>
              <a:t>Limit the number of controls</a:t>
            </a:r>
          </a:p>
        </p:txBody>
      </p:sp>
      <p:sp>
        <p:nvSpPr>
          <p:cNvPr id="35" name="Freeform: Shape 34">
            <a:extLst>
              <a:ext uri="{FF2B5EF4-FFF2-40B4-BE49-F238E27FC236}">
                <a16:creationId xmlns:a16="http://schemas.microsoft.com/office/drawing/2014/main" id="{89168DE0-FB1E-423A-9A77-6360137A0C7B}"/>
              </a:ext>
              <a:ext uri="{C183D7F6-B498-43B3-948B-1728B52AA6E4}">
                <adec:decorative xmlns:adec="http://schemas.microsoft.com/office/drawing/2017/decorative" val="1"/>
              </a:ext>
            </a:extLst>
          </p:cNvPr>
          <p:cNvSpPr/>
          <p:nvPr/>
        </p:nvSpPr>
        <p:spPr bwMode="auto">
          <a:xfrm rot="5400000" flipH="1">
            <a:off x="-29125" y="5924478"/>
            <a:ext cx="962646"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 name="connsiteX0" fmla="*/ 1887652 w 1887652"/>
              <a:gd name="connsiteY0" fmla="*/ 904397 h 904397"/>
              <a:gd name="connsiteX1" fmla="*/ 925006 w 1887652"/>
              <a:gd name="connsiteY1" fmla="*/ 0 h 904397"/>
              <a:gd name="connsiteX2" fmla="*/ 925006 w 1887652"/>
              <a:gd name="connsiteY2" fmla="*/ 904395 h 904397"/>
              <a:gd name="connsiteX3" fmla="*/ 0 w 1887652"/>
              <a:gd name="connsiteY3" fmla="*/ 904395 h 904397"/>
              <a:gd name="connsiteX4" fmla="*/ 1887652 w 1887652"/>
              <a:gd name="connsiteY4" fmla="*/ 904397 h 904397"/>
              <a:gd name="connsiteX0" fmla="*/ 962646 w 962646"/>
              <a:gd name="connsiteY0" fmla="*/ 904397 h 904397"/>
              <a:gd name="connsiteX1" fmla="*/ 0 w 962646"/>
              <a:gd name="connsiteY1" fmla="*/ 0 h 904397"/>
              <a:gd name="connsiteX2" fmla="*/ 0 w 962646"/>
              <a:gd name="connsiteY2" fmla="*/ 904395 h 904397"/>
              <a:gd name="connsiteX3" fmla="*/ 962646 w 962646"/>
              <a:gd name="connsiteY3" fmla="*/ 904397 h 904397"/>
            </a:gdLst>
            <a:ahLst/>
            <a:cxnLst>
              <a:cxn ang="0">
                <a:pos x="connsiteX0" y="connsiteY0"/>
              </a:cxn>
              <a:cxn ang="0">
                <a:pos x="connsiteX1" y="connsiteY1"/>
              </a:cxn>
              <a:cxn ang="0">
                <a:pos x="connsiteX2" y="connsiteY2"/>
              </a:cxn>
              <a:cxn ang="0">
                <a:pos x="connsiteX3" y="connsiteY3"/>
              </a:cxn>
            </a:cxnLst>
            <a:rect l="l" t="t" r="r" b="b"/>
            <a:pathLst>
              <a:path w="962646" h="904397">
                <a:moveTo>
                  <a:pt x="962646" y="904397"/>
                </a:moveTo>
                <a:lnTo>
                  <a:pt x="0" y="0"/>
                </a:lnTo>
                <a:lnTo>
                  <a:pt x="0" y="904395"/>
                </a:lnTo>
                <a:lnTo>
                  <a:pt x="962646" y="904397"/>
                </a:lnTo>
                <a:close/>
              </a:path>
            </a:pathLst>
          </a:cu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1437362A-578B-41D0-ACB5-3694773AE7AE}"/>
              </a:ext>
              <a:ext uri="{C183D7F6-B498-43B3-948B-1728B52AA6E4}">
                <adec:decorative xmlns:adec="http://schemas.microsoft.com/office/drawing/2017/decorative" val="1"/>
              </a:ext>
            </a:extLst>
          </p:cNvPr>
          <p:cNvGrpSpPr/>
          <p:nvPr/>
        </p:nvGrpSpPr>
        <p:grpSpPr>
          <a:xfrm>
            <a:off x="0" y="-198259"/>
            <a:ext cx="1190170" cy="2892164"/>
            <a:chOff x="-1" y="-198259"/>
            <a:chExt cx="1190170" cy="2892164"/>
          </a:xfrm>
        </p:grpSpPr>
        <p:sp>
          <p:nvSpPr>
            <p:cNvPr id="15" name="Freeform: Shape 14">
              <a:extLst>
                <a:ext uri="{FF2B5EF4-FFF2-40B4-BE49-F238E27FC236}">
                  <a16:creationId xmlns:a16="http://schemas.microsoft.com/office/drawing/2014/main" id="{E5736244-4EDA-4535-8B55-FDD89A469D48}"/>
                </a:ext>
              </a:extLst>
            </p:cNvPr>
            <p:cNvSpPr/>
            <p:nvPr/>
          </p:nvSpPr>
          <p:spPr bwMode="auto">
            <a:xfrm rot="5400000" flipH="1">
              <a:off x="-462707" y="264447"/>
              <a:ext cx="1794829" cy="869417"/>
            </a:xfrm>
            <a:custGeom>
              <a:avLst/>
              <a:gdLst>
                <a:gd name="connsiteX0" fmla="*/ 3514959 w 3514959"/>
                <a:gd name="connsiteY0" fmla="*/ 1702650 h 1702650"/>
                <a:gd name="connsiteX1" fmla="*/ 1702649 w 3514959"/>
                <a:gd name="connsiteY1" fmla="*/ 0 h 1702650"/>
                <a:gd name="connsiteX2" fmla="*/ 0 w 3514959"/>
                <a:gd name="connsiteY2" fmla="*/ 1702650 h 1702650"/>
              </a:gdLst>
              <a:ahLst/>
              <a:cxnLst>
                <a:cxn ang="0">
                  <a:pos x="connsiteX0" y="connsiteY0"/>
                </a:cxn>
                <a:cxn ang="0">
                  <a:pos x="connsiteX1" y="connsiteY1"/>
                </a:cxn>
                <a:cxn ang="0">
                  <a:pos x="connsiteX2" y="connsiteY2"/>
                </a:cxn>
              </a:cxnLst>
              <a:rect l="l" t="t" r="r" b="b"/>
              <a:pathLst>
                <a:path w="3514959" h="1702650">
                  <a:moveTo>
                    <a:pt x="3514959" y="1702650"/>
                  </a:moveTo>
                  <a:lnTo>
                    <a:pt x="1702649" y="0"/>
                  </a:lnTo>
                  <a:lnTo>
                    <a:pt x="0" y="1702650"/>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8625CAA2-0410-41F4-9A44-3EFD6170C406}"/>
                </a:ext>
              </a:extLst>
            </p:cNvPr>
            <p:cNvSpPr/>
            <p:nvPr/>
          </p:nvSpPr>
          <p:spPr bwMode="auto">
            <a:xfrm rot="5400000" flipH="1">
              <a:off x="-633413" y="870322"/>
              <a:ext cx="2456996" cy="1190169"/>
            </a:xfrm>
            <a:custGeom>
              <a:avLst/>
              <a:gdLst>
                <a:gd name="connsiteX0" fmla="*/ 1609389 w 1609389"/>
                <a:gd name="connsiteY0" fmla="*/ 779588 h 779588"/>
                <a:gd name="connsiteX1" fmla="*/ 779589 w 1609389"/>
                <a:gd name="connsiteY1" fmla="*/ 0 h 779588"/>
                <a:gd name="connsiteX2" fmla="*/ 0 w 1609389"/>
                <a:gd name="connsiteY2" fmla="*/ 779588 h 779588"/>
              </a:gdLst>
              <a:ahLst/>
              <a:cxnLst>
                <a:cxn ang="0">
                  <a:pos x="connsiteX0" y="connsiteY0"/>
                </a:cxn>
                <a:cxn ang="0">
                  <a:pos x="connsiteX1" y="connsiteY1"/>
                </a:cxn>
                <a:cxn ang="0">
                  <a:pos x="connsiteX2" y="connsiteY2"/>
                </a:cxn>
              </a:cxnLst>
              <a:rect l="l" t="t" r="r" b="b"/>
              <a:pathLst>
                <a:path w="1609389" h="779588">
                  <a:moveTo>
                    <a:pt x="1609389" y="779588"/>
                  </a:moveTo>
                  <a:lnTo>
                    <a:pt x="779589" y="0"/>
                  </a:lnTo>
                  <a:lnTo>
                    <a:pt x="0" y="779588"/>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a:extLst>
              <a:ext uri="{FF2B5EF4-FFF2-40B4-BE49-F238E27FC236}">
                <a16:creationId xmlns:a16="http://schemas.microsoft.com/office/drawing/2014/main" id="{98B6ACB0-6FE7-7D8E-E4DB-D48451E1A39B}"/>
              </a:ext>
            </a:extLst>
          </p:cNvPr>
          <p:cNvSpPr/>
          <p:nvPr/>
        </p:nvSpPr>
        <p:spPr>
          <a:xfrm>
            <a:off x="1331639" y="1906684"/>
            <a:ext cx="10087186" cy="1873465"/>
          </a:xfrm>
          <a:prstGeom prst="rect">
            <a:avLst/>
          </a:prstGeom>
        </p:spPr>
        <p:txBody>
          <a:bodyPr wrap="square" lIns="0" tIns="0" rIns="0" bIns="0" anchor="ctr">
            <a:noAutofit/>
          </a:bodyPr>
          <a:lstStyle/>
          <a:p>
            <a:pPr algn="ctr"/>
            <a:r>
              <a:rPr lang="en-US" sz="5400" b="1" dirty="0">
                <a:solidFill>
                  <a:srgbClr val="FF0000"/>
                </a:solidFill>
              </a:rPr>
              <a:t>Avoid</a:t>
            </a:r>
            <a:r>
              <a:rPr lang="en-US" sz="5400" b="1" dirty="0"/>
              <a:t> using </a:t>
            </a:r>
            <a:r>
              <a:rPr lang="en-US" sz="5400" b="1" dirty="0" err="1"/>
              <a:t>Form.Updates</a:t>
            </a:r>
            <a:r>
              <a:rPr lang="en-US" sz="5400" b="1" dirty="0"/>
              <a:t> in rules and formulas</a:t>
            </a:r>
          </a:p>
        </p:txBody>
      </p:sp>
      <p:sp>
        <p:nvSpPr>
          <p:cNvPr id="10" name="Rectangle 9">
            <a:extLst>
              <a:ext uri="{FF2B5EF4-FFF2-40B4-BE49-F238E27FC236}">
                <a16:creationId xmlns:a16="http://schemas.microsoft.com/office/drawing/2014/main" id="{875A2985-FDDB-BD8A-FA93-8B59303C8143}"/>
              </a:ext>
            </a:extLst>
          </p:cNvPr>
          <p:cNvSpPr/>
          <p:nvPr/>
        </p:nvSpPr>
        <p:spPr>
          <a:xfrm>
            <a:off x="1699244" y="3858284"/>
            <a:ext cx="9098309" cy="2553514"/>
          </a:xfrm>
          <a:prstGeom prst="rect">
            <a:avLst/>
          </a:prstGeom>
        </p:spPr>
        <p:txBody>
          <a:bodyPr wrap="square" lIns="0" tIns="0" rIns="0" bIns="0" anchor="ctr">
            <a:noAutofit/>
          </a:bodyPr>
          <a:lstStyle/>
          <a:p>
            <a:pPr marL="0" lvl="1" algn="ctr" defTabSz="914367">
              <a:spcAft>
                <a:spcPts val="600"/>
              </a:spcAft>
              <a:defRPr/>
            </a:pPr>
            <a:r>
              <a:rPr lang="en-US" dirty="0"/>
              <a:t>If you reference a user-input value in a rule or a formula by using a </a:t>
            </a:r>
            <a:r>
              <a:rPr lang="en-US" b="1" dirty="0" err="1">
                <a:solidFill>
                  <a:srgbClr val="7030A0"/>
                </a:solidFill>
              </a:rPr>
              <a:t>Form.Updates</a:t>
            </a:r>
            <a:r>
              <a:rPr lang="en-US" b="1" dirty="0">
                <a:solidFill>
                  <a:srgbClr val="7030A0"/>
                </a:solidFill>
              </a:rPr>
              <a:t> </a:t>
            </a:r>
            <a:r>
              <a:rPr lang="en-US" dirty="0"/>
              <a:t>variable, it iterates over all the form's data cards and creates a record each time. To make your app more efficient, reference the value directly from the data card or the control</a:t>
            </a:r>
            <a:endParaRPr lang="en-US" sz="6600" b="1" dirty="0">
              <a:solidFill>
                <a:srgbClr val="7030A0"/>
              </a:solidFill>
            </a:endParaRPr>
          </a:p>
        </p:txBody>
      </p:sp>
    </p:spTree>
    <p:extLst>
      <p:ext uri="{BB962C8B-B14F-4D97-AF65-F5344CB8AC3E}">
        <p14:creationId xmlns:p14="http://schemas.microsoft.com/office/powerpoint/2010/main" val="2892375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theme/theme1.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2.xml><?xml version="1.0" encoding="utf-8"?>
<a:theme xmlns:a="http://schemas.openxmlformats.org/drawingml/2006/main" name="1_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1_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MBS_Template_16x9_Purple">
  <a:themeElements>
    <a:clrScheme name="MBS - COLOR PALLET">
      <a:dk1>
        <a:srgbClr val="292929"/>
      </a:dk1>
      <a:lt1>
        <a:srgbClr val="FFFFFF"/>
      </a:lt1>
      <a:dk2>
        <a:srgbClr val="002050"/>
      </a:dk2>
      <a:lt2>
        <a:srgbClr val="DDDDDD"/>
      </a:lt2>
      <a:accent1>
        <a:srgbClr val="002050"/>
      </a:accent1>
      <a:accent2>
        <a:srgbClr val="00187A"/>
      </a:accent2>
      <a:accent3>
        <a:srgbClr val="68217A"/>
      </a:accent3>
      <a:accent4>
        <a:srgbClr val="442359"/>
      </a:accent4>
      <a:accent5>
        <a:srgbClr val="E81123"/>
      </a:accent5>
      <a:accent6>
        <a:srgbClr val="BA141A"/>
      </a:accent6>
      <a:hlink>
        <a:srgbClr val="00187A"/>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BS_Template_16x9_Purple.potx" id="{D923A99D-8A20-4A25-8E75-6381FD687075}" vid="{7C457616-340A-4BC3-93EA-184AED32E3B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E9BD5E2DAB4FB40A2EA7E8D43D511D7" ma:contentTypeVersion="17" ma:contentTypeDescription="Create a new document." ma:contentTypeScope="" ma:versionID="823733f041e1a7aff5d85672a5278f35">
  <xsd:schema xmlns:xsd="http://www.w3.org/2001/XMLSchema" xmlns:xs="http://www.w3.org/2001/XMLSchema" xmlns:p="http://schemas.microsoft.com/office/2006/metadata/properties" xmlns:ns1="http://schemas.microsoft.com/sharepoint/v3" xmlns:ns2="b2855774-7864-472c-b53f-a1c9f38f1d59" xmlns:ns3="efef0bc2-39c0-4cbc-8b06-a8fa4d6f3c44" xmlns:ns4="230e9df3-be65-4c73-a93b-d1236ebd677e" targetNamespace="http://schemas.microsoft.com/office/2006/metadata/properties" ma:root="true" ma:fieldsID="ab2a20296d229f597b7b1073b17d3b87" ns1:_="" ns2:_="" ns3:_="" ns4:_="">
    <xsd:import namespace="http://schemas.microsoft.com/sharepoint/v3"/>
    <xsd:import namespace="b2855774-7864-472c-b53f-a1c9f38f1d59"/>
    <xsd:import namespace="efef0bc2-39c0-4cbc-8b06-a8fa4d6f3c4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855774-7864-472c-b53f-a1c9f38f1d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ef0bc2-39c0-4cbc-8b06-a8fa4d6f3c4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8526dee-52bf-4f03-b683-4de664409d58}" ma:internalName="TaxCatchAll" ma:showField="CatchAllData" ma:web="efef0bc2-39c0-4cbc-8b06-a8fa4d6f3c4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b2855774-7864-472c-b53f-a1c9f38f1d59" xsi:nil="true"/>
    <lcf76f155ced4ddcb4097134ff3c332f xmlns="b2855774-7864-472c-b53f-a1c9f38f1d59">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108E94C7-09C8-4893-B19F-70B01292C46F}">
  <ds:schemaRefs>
    <ds:schemaRef ds:uri="http://schemas.microsoft.com/sharepoint/v3/contenttype/forms"/>
  </ds:schemaRefs>
</ds:datastoreItem>
</file>

<file path=customXml/itemProps2.xml><?xml version="1.0" encoding="utf-8"?>
<ds:datastoreItem xmlns:ds="http://schemas.openxmlformats.org/officeDocument/2006/customXml" ds:itemID="{7696BF84-B355-41EC-999F-C17309FA8D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2855774-7864-472c-b53f-a1c9f38f1d59"/>
    <ds:schemaRef ds:uri="efef0bc2-39c0-4cbc-8b06-a8fa4d6f3c44"/>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38F5A3C-9CBD-40C6-A478-477675752E35}">
  <ds:schemaRefs>
    <ds:schemaRef ds:uri="http://schemas.microsoft.com/office/2006/metadata/properties"/>
    <ds:schemaRef ds:uri="http://schemas.microsoft.com/office/infopath/2007/PartnerControls"/>
    <ds:schemaRef ds:uri="http://schemas.microsoft.com/sharepoint/v3"/>
    <ds:schemaRef ds:uri="670f2bc3-833b-4a76-b13f-f7d6db0b8f4d"/>
    <ds:schemaRef ds:uri="b2855774-7864-472c-b53f-a1c9f38f1d59"/>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otalTime>1816</TotalTime>
  <Words>2050</Words>
  <Application>Microsoft Office PowerPoint</Application>
  <PresentationFormat>Widescreen</PresentationFormat>
  <Paragraphs>167</Paragraphs>
  <Slides>22</Slides>
  <Notes>22</Notes>
  <HiddenSlides>5</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22</vt:i4>
      </vt:variant>
    </vt:vector>
  </HeadingPairs>
  <TitlesOfParts>
    <vt:vector size="34" baseType="lpstr">
      <vt:lpstr>Arial</vt:lpstr>
      <vt:lpstr>Calibri</vt:lpstr>
      <vt:lpstr>Consolas</vt:lpstr>
      <vt:lpstr>Segoe UI</vt:lpstr>
      <vt:lpstr>Segoe UI Light</vt:lpstr>
      <vt:lpstr>Segoe UI Semibold</vt:lpstr>
      <vt:lpstr>Segoe UI Semilight</vt:lpstr>
      <vt:lpstr>Wingdings</vt:lpstr>
      <vt:lpstr>Dynamics 365</vt:lpstr>
      <vt:lpstr>1_BA PowerPlatofrm Template Lines 090220</vt:lpstr>
      <vt:lpstr>1_BA PowerPlatofrm Template Lines 083120</vt:lpstr>
      <vt:lpstr>MBS_Template_16x9_Purple</vt:lpstr>
      <vt:lpstr>BEST PRACTISE Microsoft Power Platform</vt:lpstr>
      <vt:lpstr>Why?</vt:lpstr>
      <vt:lpstr>Limit data connections</vt:lpstr>
      <vt:lpstr>Limit the number of controls</vt:lpstr>
      <vt:lpstr>Optimize the OnStart property</vt:lpstr>
      <vt:lpstr>Cache lookup data</vt:lpstr>
      <vt:lpstr>Limit the number of controls</vt:lpstr>
      <vt:lpstr>Limit the number of controls</vt:lpstr>
      <vt:lpstr>Limit the number of controls</vt:lpstr>
      <vt:lpstr>Limit the number of controls</vt:lpstr>
      <vt:lpstr>Naming Conventions</vt:lpstr>
      <vt:lpstr>Naming Conventions</vt:lpstr>
      <vt:lpstr>PowerPoint Presentation</vt:lpstr>
      <vt:lpstr>Naming Conventions</vt:lpstr>
      <vt:lpstr>Naming Conventions</vt:lpstr>
      <vt:lpstr>Variable Type Standards</vt:lpstr>
      <vt:lpstr>PowerPoint Presentation</vt:lpstr>
      <vt:lpstr>Lab content</vt:lpstr>
      <vt:lpstr>Pre-requisites</vt:lpstr>
      <vt:lpstr>Provision environment and Dataverse</vt:lpstr>
      <vt:lpstr>Hands-on-lab 1</vt:lpstr>
      <vt:lpstr>Module 1:Learning objectives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Yana Berkovich</dc:creator>
  <cp:lastModifiedBy>Tc. Mohd Amirol Bin Ahmad</cp:lastModifiedBy>
  <cp:revision>91</cp:revision>
  <dcterms:created xsi:type="dcterms:W3CDTF">2020-02-26T19:44:54Z</dcterms:created>
  <dcterms:modified xsi:type="dcterms:W3CDTF">2023-03-27T04:31:31Z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yaberkov@microsoft.com</vt:lpwstr>
  </property>
  <property fmtid="{D5CDD505-2E9C-101B-9397-08002B2CF9AE}" pid="5" name="MSIP_Label_f42aa342-8706-4288-bd11-ebb85995028c_SetDate">
    <vt:lpwstr>2020-02-26T19:54:19.0538122Z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46ec259e-142c-4da3-9d13-897b9f37fdef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0x010100CE9BD5E2DAB4FB40A2EA7E8D43D511D7</vt:lpwstr>
  </property>
</Properties>
</file>